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2" r:id="rId1"/>
  </p:sldMasterIdLst>
  <p:notesMasterIdLst>
    <p:notesMasterId r:id="rId23"/>
  </p:notesMasterIdLst>
  <p:sldIdLst>
    <p:sldId id="256" r:id="rId2"/>
    <p:sldId id="269" r:id="rId3"/>
    <p:sldId id="268" r:id="rId4"/>
    <p:sldId id="270" r:id="rId5"/>
    <p:sldId id="257" r:id="rId6"/>
    <p:sldId id="267" r:id="rId7"/>
    <p:sldId id="271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6618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D16D1-25D5-408B-B1F5-E6EB458954E2}" type="datetimeFigureOut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23478-BBC4-4BBB-B878-353C9F5DDC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113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C2F6-130D-4761-A029-F5EC6A3CE5F0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954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5F1E-B7B5-4443-A5E0-B3C552F21D22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854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A34C-08E7-45EC-9F2F-02527D221C45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9382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776F-4758-4C0C-B12C-67F152460E4E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114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BE01-3F34-4A0C-8ABB-C0A12129E835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5307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E743-71A5-4CC9-BF40-18ED4170F64F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6057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EDD-1B74-4C39-8EEC-DE4F4A4525EB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2969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19DE-E45B-44BA-A0C4-F35E739E2644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812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2564E-8AA2-4D38-8205-A87FA8E254AF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9954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E01-5E7D-4ECD-8B38-408AF28F07D7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8257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E776-1A2C-4D06-A35F-571B4C080A37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509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D4C8F-FE35-4D31-98F2-B567B1970C67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0912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021A-7358-438E-B6FD-2269A15105BD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049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5340-32B9-43DD-B27E-9F021327430F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451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F93D-1E66-434C-9077-2E666C35894F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558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E9E1-F84A-40AC-B23B-6FE7424C7C49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19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754DD-CD44-4218-8953-465BD9CBF0AB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13E519-4896-42E6-BA7E-2608787E30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361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6" r:id="rId14"/>
    <p:sldLayoutId id="2147483907" r:id="rId15"/>
    <p:sldLayoutId id="214748390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東南科大</a:t>
            </a:r>
            <a:r>
              <a:rPr lang="zh-TW" altLang="en-US" dirty="0" smtClean="0"/>
              <a:t>新網站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公告訂閱規範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2017/04/24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91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各站可被訂閱公告設定</a:t>
            </a:r>
            <a:r>
              <a:rPr lang="en-US" altLang="zh-TW" dirty="0" smtClean="0"/>
              <a:t>(3)</a:t>
            </a:r>
            <a:endParaRPr lang="zh-TW" altLang="en-US" dirty="0"/>
          </a:p>
        </p:txBody>
      </p:sp>
      <p:sp>
        <p:nvSpPr>
          <p:cNvPr id="7" name="內容版面配置區 4"/>
          <p:cNvSpPr txBox="1">
            <a:spLocks/>
          </p:cNvSpPr>
          <p:nvPr/>
        </p:nvSpPr>
        <p:spPr>
          <a:xfrm>
            <a:off x="609599" y="1465356"/>
            <a:ext cx="7567750" cy="465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確認三個標籤都新增完畢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860" y="2007870"/>
            <a:ext cx="5191125" cy="430530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65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各站可被訂閱公告設定</a:t>
            </a:r>
            <a:r>
              <a:rPr lang="en-US" altLang="zh-TW" dirty="0" smtClean="0"/>
              <a:t>(4)</a:t>
            </a:r>
            <a:endParaRPr lang="zh-TW" altLang="en-US" dirty="0"/>
          </a:p>
        </p:txBody>
      </p:sp>
      <p:sp>
        <p:nvSpPr>
          <p:cNvPr id="7" name="內容版面配置區 4"/>
          <p:cNvSpPr txBox="1">
            <a:spLocks/>
          </p:cNvSpPr>
          <p:nvPr/>
        </p:nvSpPr>
        <p:spPr>
          <a:xfrm>
            <a:off x="609599" y="1465356"/>
            <a:ext cx="3204755" cy="465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5.</a:t>
            </a:r>
            <a:r>
              <a:rPr lang="zh-TW" altLang="en-US" dirty="0"/>
              <a:t>網站內容 </a:t>
            </a:r>
            <a:r>
              <a:rPr lang="en-US" altLang="zh-TW" dirty="0"/>
              <a:t>&gt;</a:t>
            </a:r>
            <a:r>
              <a:rPr lang="zh-TW" altLang="en-US" dirty="0"/>
              <a:t> 公告 </a:t>
            </a:r>
            <a:r>
              <a:rPr lang="en-US" altLang="zh-TW" dirty="0"/>
              <a:t>&gt;</a:t>
            </a:r>
            <a:r>
              <a:rPr lang="zh-TW" altLang="en-US" dirty="0"/>
              <a:t> </a:t>
            </a:r>
            <a:r>
              <a:rPr lang="zh-TW" altLang="en-US" dirty="0" smtClean="0"/>
              <a:t>訂</a:t>
            </a:r>
            <a:r>
              <a:rPr lang="zh-TW" altLang="en-US" dirty="0"/>
              <a:t>閱</a:t>
            </a:r>
            <a:r>
              <a:rPr lang="zh-TW" altLang="en-US" dirty="0" smtClean="0"/>
              <a:t>清單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79" y="2180544"/>
            <a:ext cx="2371725" cy="362902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0376" y="2180544"/>
            <a:ext cx="4477567" cy="3626990"/>
          </a:xfrm>
          <a:prstGeom prst="rect">
            <a:avLst/>
          </a:prstGeom>
        </p:spPr>
      </p:pic>
      <p:sp>
        <p:nvSpPr>
          <p:cNvPr id="8" name="內容版面配置區 4"/>
          <p:cNvSpPr txBox="1">
            <a:spLocks/>
          </p:cNvSpPr>
          <p:nvPr/>
        </p:nvSpPr>
        <p:spPr>
          <a:xfrm>
            <a:off x="3992880" y="1465356"/>
            <a:ext cx="3204755" cy="465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/>
              <a:t>6</a:t>
            </a:r>
            <a:r>
              <a:rPr lang="en-US" altLang="zh-TW" dirty="0" smtClean="0"/>
              <a:t>.</a:t>
            </a:r>
            <a:r>
              <a:rPr lang="zh-TW" altLang="en-US" dirty="0" smtClean="0"/>
              <a:t>點選右下角新增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97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各站可被訂閱公告設定</a:t>
            </a:r>
            <a:r>
              <a:rPr lang="en-US" altLang="zh-TW" dirty="0" smtClean="0"/>
              <a:t>(5)</a:t>
            </a:r>
            <a:endParaRPr lang="zh-TW" altLang="en-US" dirty="0"/>
          </a:p>
        </p:txBody>
      </p:sp>
      <p:sp>
        <p:nvSpPr>
          <p:cNvPr id="7" name="內容版面配置區 4"/>
          <p:cNvSpPr txBox="1">
            <a:spLocks/>
          </p:cNvSpPr>
          <p:nvPr/>
        </p:nvSpPr>
        <p:spPr>
          <a:xfrm>
            <a:off x="609599" y="1465356"/>
            <a:ext cx="7550332" cy="1155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7.</a:t>
            </a:r>
            <a:r>
              <a:rPr lang="zh-TW" altLang="en-US" dirty="0" smtClean="0"/>
              <a:t>新增三次，名稱與標籤相同，請記得</a:t>
            </a:r>
            <a:r>
              <a:rPr lang="zh-TW" altLang="en-US" b="1" dirty="0" smtClean="0">
                <a:solidFill>
                  <a:srgbClr val="FF0000"/>
                </a:solidFill>
              </a:rPr>
              <a:t>下方對應的標籤要打勾</a:t>
            </a:r>
            <a:r>
              <a:rPr lang="zh-TW" altLang="en-US" dirty="0" smtClean="0">
                <a:solidFill>
                  <a:schemeClr val="tx1"/>
                </a:solidFill>
              </a:rPr>
              <a:t>後，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1"/>
                </a:solidFill>
              </a:rPr>
              <a:t>   按下</a:t>
            </a:r>
            <a:r>
              <a:rPr lang="en-US" altLang="zh-TW" dirty="0" smtClean="0">
                <a:solidFill>
                  <a:schemeClr val="tx1"/>
                </a:solidFill>
              </a:rPr>
              <a:t>save changes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93351" y="2558788"/>
            <a:ext cx="2720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@</a:t>
            </a:r>
            <a:r>
              <a:rPr lang="zh-TW" altLang="en-US" dirty="0" smtClean="0"/>
              <a:t>校內訊息</a:t>
            </a:r>
            <a:endParaRPr lang="en-US" altLang="zh-TW" dirty="0" smtClean="0"/>
          </a:p>
          <a:p>
            <a:r>
              <a:rPr lang="en-US" altLang="zh-TW" dirty="0" smtClean="0"/>
              <a:t>@</a:t>
            </a:r>
            <a:r>
              <a:rPr lang="en-US" altLang="zh-TW" dirty="0" err="1" smtClean="0"/>
              <a:t>InternalAnnouncement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052664" y="2558787"/>
            <a:ext cx="2768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@</a:t>
            </a:r>
            <a:r>
              <a:rPr lang="zh-TW" altLang="en-US" dirty="0" smtClean="0"/>
              <a:t>校外訊息</a:t>
            </a:r>
            <a:endParaRPr lang="en-US" altLang="zh-TW" dirty="0" smtClean="0"/>
          </a:p>
          <a:p>
            <a:r>
              <a:rPr lang="en-US" altLang="zh-TW" dirty="0" smtClean="0"/>
              <a:t>@</a:t>
            </a:r>
            <a:r>
              <a:rPr lang="en-US" altLang="zh-TW" dirty="0" err="1" smtClean="0"/>
              <a:t>ExternalAnnouncement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062386" y="2558786"/>
            <a:ext cx="265367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n w="3175">
                  <a:noFill/>
                </a:ln>
              </a:rPr>
              <a:t>@</a:t>
            </a:r>
            <a:r>
              <a:rPr lang="zh-TW" altLang="en-US" dirty="0" smtClean="0">
                <a:ln w="3175">
                  <a:noFill/>
                </a:ln>
              </a:rPr>
              <a:t>計劃案專區</a:t>
            </a:r>
            <a:endParaRPr lang="en-US" altLang="zh-TW" dirty="0" smtClean="0">
              <a:ln w="3175">
                <a:noFill/>
              </a:ln>
            </a:endParaRPr>
          </a:p>
          <a:p>
            <a:r>
              <a:rPr lang="en-US" altLang="zh-TW" dirty="0" smtClean="0">
                <a:ln w="3175">
                  <a:noFill/>
                </a:ln>
              </a:rPr>
              <a:t>@</a:t>
            </a:r>
            <a:r>
              <a:rPr lang="en-US" altLang="zh-TW" dirty="0" err="1" smtClean="0">
                <a:ln w="3175">
                  <a:noFill/>
                </a:ln>
              </a:rPr>
              <a:t>ProjectAnnouncement</a:t>
            </a:r>
            <a:endParaRPr lang="zh-TW" altLang="en-US" dirty="0">
              <a:ln w="3175">
                <a:noFill/>
              </a:ln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51" y="3335383"/>
            <a:ext cx="2648440" cy="2412274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7295" y="3328049"/>
            <a:ext cx="2694076" cy="242694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2265" y="3335383"/>
            <a:ext cx="2766604" cy="2423637"/>
          </a:xfrm>
          <a:prstGeom prst="rect">
            <a:avLst/>
          </a:prstGeom>
        </p:spPr>
      </p:pic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197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各站可被訂閱公告設定</a:t>
            </a:r>
            <a:r>
              <a:rPr lang="en-US" altLang="zh-TW" dirty="0" smtClean="0"/>
              <a:t>(6)</a:t>
            </a:r>
            <a:endParaRPr lang="zh-TW" altLang="en-US" dirty="0"/>
          </a:p>
        </p:txBody>
      </p:sp>
      <p:sp>
        <p:nvSpPr>
          <p:cNvPr id="7" name="內容版面配置區 4"/>
          <p:cNvSpPr txBox="1">
            <a:spLocks/>
          </p:cNvSpPr>
          <p:nvPr/>
        </p:nvSpPr>
        <p:spPr>
          <a:xfrm>
            <a:off x="609599" y="1465356"/>
            <a:ext cx="4058195" cy="465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8.</a:t>
            </a:r>
            <a:r>
              <a:rPr lang="zh-TW" altLang="en-US" dirty="0" smtClean="0"/>
              <a:t>確認三個訂閱項目都設定完成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2143261"/>
            <a:ext cx="7913195" cy="3499893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136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各站可被訂閱公告設定</a:t>
            </a:r>
            <a:r>
              <a:rPr lang="en-US" altLang="zh-TW" dirty="0" smtClean="0"/>
              <a:t>(7)</a:t>
            </a:r>
            <a:endParaRPr lang="zh-TW" altLang="en-US" dirty="0"/>
          </a:p>
        </p:txBody>
      </p:sp>
      <p:sp>
        <p:nvSpPr>
          <p:cNvPr id="7" name="內容版面配置區 4"/>
          <p:cNvSpPr txBox="1">
            <a:spLocks/>
          </p:cNvSpPr>
          <p:nvPr/>
        </p:nvSpPr>
        <p:spPr>
          <a:xfrm>
            <a:off x="609599" y="1465356"/>
            <a:ext cx="7663544" cy="465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9.</a:t>
            </a:r>
            <a:r>
              <a:rPr lang="zh-TW" altLang="en-US" dirty="0" smtClean="0"/>
              <a:t>公告如果</a:t>
            </a:r>
            <a:r>
              <a:rPr lang="zh-TW" altLang="en-US" dirty="0" smtClean="0"/>
              <a:t>要顯示到</a:t>
            </a:r>
            <a:r>
              <a:rPr lang="zh-TW" altLang="en-US" dirty="0" smtClean="0"/>
              <a:t>首頁上，請選取對應標籤</a:t>
            </a:r>
            <a:r>
              <a:rPr lang="en-US" altLang="zh-TW" dirty="0" smtClean="0"/>
              <a:t>(</a:t>
            </a:r>
            <a:r>
              <a:rPr lang="zh-TW" altLang="en-US" dirty="0" smtClean="0"/>
              <a:t>範例為校內訊息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08" y="1900458"/>
            <a:ext cx="5196013" cy="4744185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794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各站可被訂閱公告設定</a:t>
            </a:r>
            <a:r>
              <a:rPr lang="en-US" altLang="zh-TW" dirty="0" smtClean="0"/>
              <a:t>(8)</a:t>
            </a:r>
            <a:endParaRPr lang="zh-TW" altLang="en-US" dirty="0"/>
          </a:p>
        </p:txBody>
      </p:sp>
      <p:sp>
        <p:nvSpPr>
          <p:cNvPr id="7" name="內容版面配置區 4"/>
          <p:cNvSpPr txBox="1">
            <a:spLocks/>
          </p:cNvSpPr>
          <p:nvPr/>
        </p:nvSpPr>
        <p:spPr>
          <a:xfrm>
            <a:off x="609599" y="1465356"/>
            <a:ext cx="7663544" cy="465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10.</a:t>
            </a:r>
            <a:r>
              <a:rPr lang="zh-TW" altLang="en-US" dirty="0" smtClean="0"/>
              <a:t>校首頁在</a:t>
            </a:r>
            <a:r>
              <a:rPr lang="en-US" altLang="zh-TW" dirty="0" smtClean="0"/>
              <a:t>5</a:t>
            </a:r>
            <a:r>
              <a:rPr lang="zh-TW" altLang="en-US" dirty="0" smtClean="0"/>
              <a:t>分鐘內會自動更新公告內容，即可看到發布的公告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62" y="1930400"/>
            <a:ext cx="3072493" cy="4196379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749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訂閱其他單位公告操作說明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1881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訂閱其他單位</a:t>
            </a:r>
            <a:r>
              <a:rPr lang="zh-TW" altLang="en-US" dirty="0" smtClean="0"/>
              <a:t>公告設定</a:t>
            </a:r>
            <a:r>
              <a:rPr lang="en-US" altLang="zh-TW" dirty="0" smtClean="0"/>
              <a:t>(</a:t>
            </a:r>
            <a:r>
              <a:rPr lang="en-US" altLang="zh-TW" dirty="0" smtClean="0"/>
              <a:t>1)</a:t>
            </a:r>
            <a:endParaRPr lang="zh-TW" altLang="en-US" dirty="0"/>
          </a:p>
        </p:txBody>
      </p:sp>
      <p:sp>
        <p:nvSpPr>
          <p:cNvPr id="7" name="內容版面配置區 4"/>
          <p:cNvSpPr txBox="1">
            <a:spLocks/>
          </p:cNvSpPr>
          <p:nvPr/>
        </p:nvSpPr>
        <p:spPr>
          <a:xfrm>
            <a:off x="609599" y="1465356"/>
            <a:ext cx="4789715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網站內容 </a:t>
            </a:r>
            <a:r>
              <a:rPr lang="en-US" altLang="zh-TW" dirty="0" smtClean="0"/>
              <a:t>&gt;</a:t>
            </a:r>
            <a:r>
              <a:rPr lang="zh-TW" altLang="en-US" dirty="0" smtClean="0"/>
              <a:t> </a:t>
            </a:r>
            <a:r>
              <a:rPr lang="en-US" altLang="zh-TW" dirty="0" smtClean="0"/>
              <a:t>Feed</a:t>
            </a:r>
            <a:r>
              <a:rPr lang="zh-TW" altLang="en-US" dirty="0" smtClean="0"/>
              <a:t> </a:t>
            </a:r>
            <a:r>
              <a:rPr lang="en-US" altLang="zh-TW" dirty="0" smtClean="0"/>
              <a:t>&gt;</a:t>
            </a:r>
            <a:r>
              <a:rPr lang="zh-TW" altLang="en-US" dirty="0" smtClean="0"/>
              <a:t> </a:t>
            </a:r>
            <a:r>
              <a:rPr lang="en-US" altLang="zh-TW" dirty="0"/>
              <a:t>Subscribe to channels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17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982" y="1930400"/>
            <a:ext cx="2078568" cy="433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訂閱其他單位</a:t>
            </a:r>
            <a:r>
              <a:rPr lang="zh-TW" altLang="en-US" dirty="0" smtClean="0"/>
              <a:t>公告設定</a:t>
            </a:r>
            <a:r>
              <a:rPr lang="en-US" altLang="zh-TW" dirty="0" smtClean="0"/>
              <a:t>(2)</a:t>
            </a:r>
            <a:endParaRPr lang="zh-TW" altLang="en-US" dirty="0"/>
          </a:p>
        </p:txBody>
      </p:sp>
      <p:sp>
        <p:nvSpPr>
          <p:cNvPr id="7" name="內容版面配置區 4"/>
          <p:cNvSpPr txBox="1">
            <a:spLocks/>
          </p:cNvSpPr>
          <p:nvPr/>
        </p:nvSpPr>
        <p:spPr>
          <a:xfrm>
            <a:off x="609599" y="1465356"/>
            <a:ext cx="604375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中間欄位輸入要訂閱的網站網址後</a:t>
            </a:r>
            <a:r>
              <a:rPr lang="zh-TW" altLang="en-US" dirty="0"/>
              <a:t>，</a:t>
            </a:r>
            <a:r>
              <a:rPr lang="zh-TW" altLang="en-US" dirty="0" smtClean="0"/>
              <a:t>按下</a:t>
            </a:r>
            <a:r>
              <a:rPr lang="en-US" altLang="zh-TW" dirty="0" err="1" smtClean="0"/>
              <a:t>FindChannels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範例中輸入電算中心網址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18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2533319"/>
            <a:ext cx="6924675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99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訂閱其他單位</a:t>
            </a:r>
            <a:r>
              <a:rPr lang="zh-TW" altLang="en-US" dirty="0" smtClean="0"/>
              <a:t>公告設定</a:t>
            </a:r>
            <a:r>
              <a:rPr lang="en-US" altLang="zh-TW" dirty="0" smtClean="0"/>
              <a:t>(3)</a:t>
            </a:r>
            <a:endParaRPr lang="zh-TW" altLang="en-US" dirty="0"/>
          </a:p>
        </p:txBody>
      </p:sp>
      <p:sp>
        <p:nvSpPr>
          <p:cNvPr id="7" name="內容版面配置區 4"/>
          <p:cNvSpPr txBox="1">
            <a:spLocks/>
          </p:cNvSpPr>
          <p:nvPr/>
        </p:nvSpPr>
        <p:spPr>
          <a:xfrm>
            <a:off x="609599" y="1465357"/>
            <a:ext cx="7768047" cy="973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如果該網站</a:t>
            </a:r>
            <a:r>
              <a:rPr lang="zh-TW" altLang="en-US" b="1" dirty="0" smtClean="0">
                <a:solidFill>
                  <a:srgbClr val="FF0000"/>
                </a:solidFill>
              </a:rPr>
              <a:t>有設定可被訂閱的公告</a:t>
            </a:r>
            <a:r>
              <a:rPr lang="zh-TW" altLang="en-US" dirty="0" smtClean="0"/>
              <a:t>，則會出對應的模組名稱，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按下模組名稱會顯示標籤，再按下標籤名稱。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19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l="32157" t="31717" r="22665" b="227"/>
          <a:stretch/>
        </p:blipFill>
        <p:spPr>
          <a:xfrm>
            <a:off x="609599" y="3056709"/>
            <a:ext cx="2508069" cy="2616082"/>
          </a:xfrm>
          <a:prstGeom prst="rect">
            <a:avLst/>
          </a:prstGeom>
        </p:spPr>
      </p:pic>
      <p:sp>
        <p:nvSpPr>
          <p:cNvPr id="10" name="向右箭號 9"/>
          <p:cNvSpPr/>
          <p:nvPr/>
        </p:nvSpPr>
        <p:spPr>
          <a:xfrm>
            <a:off x="3370723" y="3877627"/>
            <a:ext cx="1210492" cy="853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3641" y="3056709"/>
            <a:ext cx="4246084" cy="2416357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1309635" y="268737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模組名稱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272685" y="268737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標籤名稱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336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發佈首頁公告機制變更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598" y="2160590"/>
            <a:ext cx="7654835" cy="3880773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舊機制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400" dirty="0" smtClean="0"/>
              <a:t>CIP</a:t>
            </a:r>
            <a:r>
              <a:rPr lang="zh-TW" altLang="en-US" sz="2400" dirty="0" smtClean="0"/>
              <a:t>發佈電子佈告，首頁上會在對應類別出現。</a:t>
            </a:r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/>
          </a:p>
          <a:p>
            <a:r>
              <a:rPr lang="zh-TW" altLang="en-US" sz="2800" b="1" dirty="0" smtClean="0">
                <a:solidFill>
                  <a:srgbClr val="FF0000"/>
                </a:solidFill>
              </a:rPr>
              <a:t>新機制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2400" dirty="0" smtClean="0"/>
              <a:t>各單位在自己的網站發公告，由首頁去訂閱各單位公告。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5430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訂閱其他單位</a:t>
            </a:r>
            <a:r>
              <a:rPr lang="zh-TW" altLang="en-US" dirty="0" smtClean="0"/>
              <a:t>公告設定</a:t>
            </a:r>
            <a:r>
              <a:rPr lang="en-US" altLang="zh-TW" dirty="0" smtClean="0"/>
              <a:t>(4)</a:t>
            </a:r>
            <a:endParaRPr lang="zh-TW" altLang="en-US" dirty="0"/>
          </a:p>
        </p:txBody>
      </p:sp>
      <p:sp>
        <p:nvSpPr>
          <p:cNvPr id="7" name="內容版面配置區 4"/>
          <p:cNvSpPr txBox="1">
            <a:spLocks/>
          </p:cNvSpPr>
          <p:nvPr/>
        </p:nvSpPr>
        <p:spPr>
          <a:xfrm>
            <a:off x="609599" y="1465357"/>
            <a:ext cx="7768047" cy="973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/>
              <a:t>4</a:t>
            </a:r>
            <a:r>
              <a:rPr lang="en-US" altLang="zh-TW" dirty="0" smtClean="0"/>
              <a:t>.</a:t>
            </a:r>
            <a:r>
              <a:rPr lang="zh-TW" altLang="en-US" dirty="0" smtClean="0"/>
              <a:t>選擇訂閱的公告歸類到自己網站的其中一個類別後，按下</a:t>
            </a:r>
            <a:r>
              <a:rPr lang="en-US" altLang="zh-TW" dirty="0"/>
              <a:t>Subscribe 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20</a:t>
            </a:fld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2061890"/>
            <a:ext cx="693420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07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訂閱其他單位</a:t>
            </a:r>
            <a:r>
              <a:rPr lang="zh-TW" altLang="en-US" dirty="0" smtClean="0"/>
              <a:t>公告設定</a:t>
            </a:r>
            <a:r>
              <a:rPr lang="en-US" altLang="zh-TW" dirty="0" smtClean="0"/>
              <a:t>(5)</a:t>
            </a:r>
            <a:endParaRPr lang="zh-TW" altLang="en-US" dirty="0"/>
          </a:p>
        </p:txBody>
      </p:sp>
      <p:sp>
        <p:nvSpPr>
          <p:cNvPr id="7" name="內容版面配置區 4"/>
          <p:cNvSpPr txBox="1">
            <a:spLocks/>
          </p:cNvSpPr>
          <p:nvPr/>
        </p:nvSpPr>
        <p:spPr>
          <a:xfrm>
            <a:off x="609599" y="1465357"/>
            <a:ext cx="7768047" cy="973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5</a:t>
            </a:r>
            <a:r>
              <a:rPr lang="en-US" altLang="zh-TW" dirty="0" smtClean="0"/>
              <a:t>.</a:t>
            </a:r>
            <a:r>
              <a:rPr lang="zh-TW" altLang="en-US" dirty="0" smtClean="0"/>
              <a:t>回到</a:t>
            </a:r>
            <a:r>
              <a:rPr lang="zh-TW" altLang="en-US" dirty="0" smtClean="0"/>
              <a:t>網站</a:t>
            </a:r>
            <a:r>
              <a:rPr lang="zh-TW" altLang="en-US" dirty="0"/>
              <a:t>內容 </a:t>
            </a:r>
            <a:r>
              <a:rPr lang="en-US" altLang="zh-TW" dirty="0"/>
              <a:t>&gt;</a:t>
            </a:r>
            <a:r>
              <a:rPr lang="zh-TW" altLang="en-US" dirty="0"/>
              <a:t> </a:t>
            </a:r>
            <a:r>
              <a:rPr lang="en-US" altLang="zh-TW" dirty="0"/>
              <a:t>Feed</a:t>
            </a:r>
            <a:r>
              <a:rPr lang="zh-TW" altLang="en-US" dirty="0"/>
              <a:t> </a:t>
            </a:r>
            <a:r>
              <a:rPr lang="en-US" altLang="zh-TW" dirty="0" smtClean="0"/>
              <a:t>&gt;</a:t>
            </a:r>
            <a:r>
              <a:rPr lang="zh-TW" altLang="en-US" dirty="0" smtClean="0"/>
              <a:t> </a:t>
            </a:r>
            <a:r>
              <a:rPr lang="en-US" altLang="zh-TW" dirty="0" smtClean="0"/>
              <a:t>All Feeds</a:t>
            </a:r>
            <a:r>
              <a:rPr lang="zh-TW" altLang="en-US" dirty="0" smtClean="0"/>
              <a:t>，可以看到新增完成的訂閱。 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21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02" y="1930400"/>
            <a:ext cx="2324100" cy="4810125"/>
          </a:xfrm>
          <a:prstGeom prst="rect">
            <a:avLst/>
          </a:prstGeom>
        </p:spPr>
      </p:pic>
      <p:sp>
        <p:nvSpPr>
          <p:cNvPr id="8" name="向右箭號 7"/>
          <p:cNvSpPr/>
          <p:nvPr/>
        </p:nvSpPr>
        <p:spPr>
          <a:xfrm>
            <a:off x="2994656" y="3393484"/>
            <a:ext cx="628353" cy="6879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3009" y="1930400"/>
            <a:ext cx="5307739" cy="263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95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何謂訂閱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2512" y="1532709"/>
            <a:ext cx="7837715" cy="479603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</a:pPr>
            <a:r>
              <a:rPr lang="en-US" altLang="zh-TW" sz="3200" dirty="0" smtClean="0"/>
              <a:t>1.</a:t>
            </a:r>
            <a:r>
              <a:rPr lang="zh-TW" altLang="en-US" sz="3200" dirty="0" smtClean="0"/>
              <a:t>訂閱其他單位</a:t>
            </a:r>
            <a:endParaRPr lang="en-US" altLang="zh-TW" sz="3200" dirty="0" smtClean="0"/>
          </a:p>
          <a:p>
            <a:pPr marL="457200" lvl="1" indent="0">
              <a:lnSpc>
                <a:spcPct val="170000"/>
              </a:lnSpc>
              <a:buNone/>
            </a:pPr>
            <a:r>
              <a:rPr lang="zh-TW" altLang="en-US" sz="2200" dirty="0" smtClean="0"/>
              <a:t>讓其他單位網站公告</a:t>
            </a:r>
            <a:r>
              <a:rPr lang="zh-TW" altLang="en-US" sz="2200" b="1" dirty="0" smtClean="0">
                <a:solidFill>
                  <a:srgbClr val="FF0000"/>
                </a:solidFill>
              </a:rPr>
              <a:t>出現在自己的網站裡</a:t>
            </a:r>
            <a:r>
              <a:rPr lang="zh-TW" altLang="en-US" sz="2200" dirty="0" smtClean="0"/>
              <a:t>。</a:t>
            </a:r>
            <a:endParaRPr lang="en-US" altLang="zh-TW" sz="2200" dirty="0" smtClean="0"/>
          </a:p>
          <a:p>
            <a:pPr marL="457200" lvl="1" indent="0">
              <a:lnSpc>
                <a:spcPct val="170000"/>
              </a:lnSpc>
              <a:buNone/>
            </a:pPr>
            <a:r>
              <a:rPr lang="zh-TW" altLang="en-US" sz="1900" dirty="0" smtClean="0"/>
              <a:t>例：創新設計學院顯示數位媒體系的公告</a:t>
            </a:r>
            <a:endParaRPr lang="en-US" altLang="zh-TW" sz="1900" dirty="0" smtClean="0"/>
          </a:p>
          <a:p>
            <a:pPr marL="457200" lvl="1" indent="0">
              <a:lnSpc>
                <a:spcPct val="170000"/>
              </a:lnSpc>
              <a:buNone/>
            </a:pPr>
            <a:endParaRPr lang="en-US" altLang="zh-TW" sz="1800" dirty="0" smtClean="0"/>
          </a:p>
          <a:p>
            <a:pPr>
              <a:lnSpc>
                <a:spcPct val="170000"/>
              </a:lnSpc>
            </a:pPr>
            <a:r>
              <a:rPr lang="en-US" altLang="zh-TW" sz="3200" dirty="0" smtClean="0"/>
              <a:t>2.</a:t>
            </a:r>
            <a:r>
              <a:rPr lang="zh-TW" altLang="en-US" sz="3200" dirty="0" smtClean="0"/>
              <a:t>開放可以被</a:t>
            </a:r>
            <a:r>
              <a:rPr lang="zh-TW" altLang="en-US" sz="3200" dirty="0"/>
              <a:t>其他</a:t>
            </a:r>
            <a:r>
              <a:rPr lang="zh-TW" altLang="en-US" sz="3200" dirty="0" smtClean="0"/>
              <a:t>單位訂閱</a:t>
            </a:r>
            <a:endParaRPr lang="en-US" altLang="zh-TW" sz="3200" dirty="0" smtClean="0"/>
          </a:p>
          <a:p>
            <a:pPr marL="457200" lvl="1" indent="0">
              <a:lnSpc>
                <a:spcPct val="170000"/>
              </a:lnSpc>
              <a:buNone/>
            </a:pPr>
            <a:r>
              <a:rPr lang="zh-TW" altLang="en-US" sz="2200" dirty="0" smtClean="0"/>
              <a:t>讓其他單位可以顯示自己網站的公告。</a:t>
            </a:r>
            <a:endParaRPr lang="en-US" altLang="zh-TW" sz="1900" dirty="0" smtClean="0"/>
          </a:p>
          <a:p>
            <a:pPr marL="457200" lvl="1" indent="0">
              <a:lnSpc>
                <a:spcPct val="170000"/>
              </a:lnSpc>
              <a:buNone/>
            </a:pPr>
            <a:r>
              <a:rPr lang="zh-TW" altLang="en-US" sz="1900" dirty="0" smtClean="0"/>
              <a:t>例：讓</a:t>
            </a:r>
            <a:r>
              <a:rPr lang="zh-TW" altLang="en-US" sz="1900" dirty="0"/>
              <a:t>數位媒體系</a:t>
            </a:r>
            <a:r>
              <a:rPr lang="zh-TW" altLang="en-US" sz="1900" dirty="0" smtClean="0"/>
              <a:t>的公告可以被其他單位網站顯示</a:t>
            </a:r>
            <a:endParaRPr lang="zh-TW" altLang="en-US" sz="19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463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校首</a:t>
            </a:r>
            <a:r>
              <a:rPr lang="zh-TW" altLang="en-US" dirty="0"/>
              <a:t>頁</a:t>
            </a:r>
            <a:r>
              <a:rPr lang="zh-TW" altLang="en-US" dirty="0" smtClean="0"/>
              <a:t>公告訂閱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標籤設定與規</a:t>
            </a:r>
            <a:r>
              <a:rPr lang="zh-TW" altLang="en-US" dirty="0"/>
              <a:t>則</a:t>
            </a:r>
          </a:p>
        </p:txBody>
      </p:sp>
    </p:spTree>
    <p:extLst>
      <p:ext uri="{BB962C8B-B14F-4D97-AF65-F5344CB8AC3E}">
        <p14:creationId xmlns:p14="http://schemas.microsoft.com/office/powerpoint/2010/main" val="328571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公告</a:t>
            </a:r>
            <a:r>
              <a:rPr lang="zh-TW" altLang="en-US" dirty="0" smtClean="0"/>
              <a:t>類</a:t>
            </a:r>
            <a:r>
              <a:rPr lang="zh-TW" altLang="en-US" dirty="0"/>
              <a:t>別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校內訊息</a:t>
            </a:r>
            <a:endParaRPr lang="en-US" altLang="zh-TW" dirty="0" smtClean="0"/>
          </a:p>
          <a:p>
            <a:r>
              <a:rPr lang="zh-TW" altLang="en-US" dirty="0" smtClean="0"/>
              <a:t>校外訊息</a:t>
            </a:r>
            <a:endParaRPr lang="en-US" altLang="zh-TW" dirty="0" smtClean="0"/>
          </a:p>
          <a:p>
            <a:r>
              <a:rPr lang="zh-TW" altLang="en-US" dirty="0" smtClean="0"/>
              <a:t>計畫案專區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6438" y="2160590"/>
            <a:ext cx="3243887" cy="3840561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59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校首頁公告訂閱</a:t>
            </a:r>
            <a:r>
              <a:rPr lang="zh-TW" altLang="en-US" dirty="0" smtClean="0"/>
              <a:t>示意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708710" y="2835921"/>
            <a:ext cx="1994264" cy="705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各單位</a:t>
            </a:r>
            <a:r>
              <a:rPr lang="en-US" altLang="zh-TW" dirty="0" smtClean="0"/>
              <a:t>/</a:t>
            </a:r>
            <a:r>
              <a:rPr lang="zh-TW" altLang="en-US" dirty="0" smtClean="0"/>
              <a:t>系網站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5652236" y="2795447"/>
            <a:ext cx="1994264" cy="7053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校首頁</a:t>
            </a:r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2981650" y="2226487"/>
            <a:ext cx="1715589" cy="49058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@</a:t>
            </a:r>
            <a:r>
              <a:rPr lang="zh-TW" altLang="en-US" dirty="0" smtClean="0"/>
              <a:t>校內訊息</a:t>
            </a:r>
            <a:endParaRPr lang="zh-TW" altLang="en-US" dirty="0"/>
          </a:p>
        </p:txBody>
      </p:sp>
      <p:sp>
        <p:nvSpPr>
          <p:cNvPr id="7" name="圓角矩形 6"/>
          <p:cNvSpPr/>
          <p:nvPr/>
        </p:nvSpPr>
        <p:spPr>
          <a:xfrm>
            <a:off x="2981649" y="2902853"/>
            <a:ext cx="1715589" cy="49058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@</a:t>
            </a:r>
            <a:r>
              <a:rPr lang="zh-TW" altLang="en-US" dirty="0" smtClean="0"/>
              <a:t>校外訊息</a:t>
            </a:r>
            <a:endParaRPr lang="zh-TW" altLang="en-US" dirty="0"/>
          </a:p>
        </p:txBody>
      </p:sp>
      <p:sp>
        <p:nvSpPr>
          <p:cNvPr id="8" name="圓角矩形 7"/>
          <p:cNvSpPr/>
          <p:nvPr/>
        </p:nvSpPr>
        <p:spPr>
          <a:xfrm>
            <a:off x="2981649" y="3579219"/>
            <a:ext cx="1715589" cy="49058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@</a:t>
            </a:r>
            <a:r>
              <a:rPr lang="zh-TW" altLang="en-US" dirty="0" smtClean="0"/>
              <a:t>計畫案專區</a:t>
            </a:r>
            <a:endParaRPr lang="zh-TW" altLang="en-US" dirty="0"/>
          </a:p>
        </p:txBody>
      </p:sp>
      <p:cxnSp>
        <p:nvCxnSpPr>
          <p:cNvPr id="21" name="直線單箭頭接點 20"/>
          <p:cNvCxnSpPr>
            <a:stCxn id="5" idx="1"/>
            <a:endCxn id="6" idx="3"/>
          </p:cNvCxnSpPr>
          <p:nvPr/>
        </p:nvCxnSpPr>
        <p:spPr>
          <a:xfrm flipH="1" flipV="1">
            <a:off x="4697239" y="2471779"/>
            <a:ext cx="954997" cy="676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stCxn id="5" idx="1"/>
            <a:endCxn id="7" idx="3"/>
          </p:cNvCxnSpPr>
          <p:nvPr/>
        </p:nvCxnSpPr>
        <p:spPr>
          <a:xfrm flipH="1">
            <a:off x="4697238" y="3148144"/>
            <a:ext cx="95499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stCxn id="5" idx="1"/>
            <a:endCxn id="8" idx="3"/>
          </p:cNvCxnSpPr>
          <p:nvPr/>
        </p:nvCxnSpPr>
        <p:spPr>
          <a:xfrm flipH="1">
            <a:off x="4697238" y="3148144"/>
            <a:ext cx="954998" cy="676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5326096" y="3579216"/>
            <a:ext cx="3467616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600" dirty="0" smtClean="0"/>
              <a:t>校</a:t>
            </a:r>
            <a:r>
              <a:rPr lang="zh-TW" altLang="en-US" sz="1600" dirty="0" smtClean="0"/>
              <a:t>首頁會訂閱</a:t>
            </a:r>
            <a:r>
              <a:rPr lang="zh-TW" altLang="en-US" sz="1600" dirty="0" smtClean="0"/>
              <a:t>每個單</a:t>
            </a:r>
            <a:r>
              <a:rPr lang="zh-TW" altLang="en-US" sz="1600" dirty="0"/>
              <a:t>位</a:t>
            </a:r>
            <a:r>
              <a:rPr lang="zh-TW" altLang="en-US" sz="1600" dirty="0" smtClean="0"/>
              <a:t>的這三</a:t>
            </a:r>
            <a:r>
              <a:rPr lang="zh-TW" altLang="en-US" sz="1600" dirty="0" smtClean="0"/>
              <a:t>種公告</a:t>
            </a:r>
            <a:endParaRPr lang="en-US" altLang="zh-TW" sz="1600" dirty="0" smtClean="0"/>
          </a:p>
          <a:p>
            <a:pPr>
              <a:lnSpc>
                <a:spcPct val="150000"/>
              </a:lnSpc>
            </a:pPr>
            <a:r>
              <a:rPr lang="zh-TW" altLang="en-US" sz="1600" dirty="0" smtClean="0"/>
              <a:t>每</a:t>
            </a:r>
            <a:r>
              <a:rPr lang="en-US" altLang="zh-TW" sz="1600" dirty="0" smtClean="0"/>
              <a:t>5</a:t>
            </a:r>
            <a:r>
              <a:rPr lang="zh-TW" altLang="en-US" sz="1600" dirty="0" smtClean="0"/>
              <a:t>分鐘同步一次</a:t>
            </a:r>
            <a:r>
              <a:rPr lang="zh-TW" altLang="en-US" sz="1600" dirty="0" smtClean="0"/>
              <a:t>公告</a:t>
            </a:r>
            <a:r>
              <a:rPr lang="zh-TW" altLang="en-US" sz="1600" dirty="0"/>
              <a:t>內容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452485" y="4259440"/>
            <a:ext cx="4629644" cy="176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0000"/>
              </a:lnSpc>
            </a:pPr>
            <a:r>
              <a:rPr lang="zh-TW" altLang="en-US" sz="1600" dirty="0" smtClean="0"/>
              <a:t>各站必須先</a:t>
            </a:r>
            <a:r>
              <a:rPr lang="zh-TW" altLang="en-US" sz="1600" dirty="0"/>
              <a:t>建立</a:t>
            </a:r>
            <a:r>
              <a:rPr lang="zh-TW" altLang="en-US" sz="1600" b="1" dirty="0">
                <a:solidFill>
                  <a:srgbClr val="FF0000"/>
                </a:solidFill>
              </a:rPr>
              <a:t>可以被其他單位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訂閱的標籤</a:t>
            </a:r>
            <a:r>
              <a:rPr lang="en-US" altLang="zh-TW" sz="1600" dirty="0" smtClean="0"/>
              <a:t>(</a:t>
            </a:r>
            <a:r>
              <a:rPr lang="zh-TW" altLang="en-US" sz="1600" dirty="0" smtClean="0"/>
              <a:t>範例為校首頁</a:t>
            </a:r>
            <a:r>
              <a:rPr lang="zh-TW" altLang="en-US" sz="1600" dirty="0"/>
              <a:t>三種</a:t>
            </a:r>
            <a:r>
              <a:rPr lang="zh-TW" altLang="en-US" sz="1600" dirty="0" smtClean="0"/>
              <a:t>公告</a:t>
            </a:r>
            <a:r>
              <a:rPr lang="en-US" altLang="zh-TW" sz="1600" dirty="0" smtClean="0"/>
              <a:t>)</a:t>
            </a:r>
            <a:r>
              <a:rPr lang="zh-TW" altLang="en-US" sz="1600" dirty="0" smtClean="0"/>
              <a:t>，發佈</a:t>
            </a:r>
            <a:r>
              <a:rPr lang="zh-TW" altLang="en-US" sz="1600" dirty="0"/>
              <a:t>公告若要顯示在校首頁</a:t>
            </a:r>
            <a:r>
              <a:rPr lang="zh-TW" altLang="en-US" sz="1600" dirty="0" smtClean="0"/>
              <a:t>，在發佈時必須</a:t>
            </a:r>
            <a:r>
              <a:rPr lang="zh-TW" altLang="en-US" sz="1600" dirty="0"/>
              <a:t>選擇其中一種</a:t>
            </a:r>
            <a:r>
              <a:rPr lang="zh-TW" altLang="en-US" sz="1600" dirty="0" smtClean="0"/>
              <a:t>標籤。</a:t>
            </a:r>
            <a:endParaRPr lang="zh-TW" altLang="en-US" sz="1600" dirty="0"/>
          </a:p>
          <a:p>
            <a:pPr>
              <a:lnSpc>
                <a:spcPct val="170000"/>
              </a:lnSpc>
            </a:pPr>
            <a:endParaRPr lang="en-US" altLang="zh-TW" sz="1600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6</a:t>
            </a:fld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522514" y="2052314"/>
            <a:ext cx="4380412" cy="22322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2300078" y="228711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E76618"/>
                </a:solidFill>
              </a:rPr>
              <a:t>標籤</a:t>
            </a:r>
            <a:endParaRPr lang="zh-TW" altLang="en-US" b="1" dirty="0">
              <a:solidFill>
                <a:srgbClr val="E76618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2158722" y="165202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可被訂閱</a:t>
            </a:r>
            <a:endParaRPr lang="zh-TW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5895660" y="2426115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訂閱其他單位</a:t>
            </a:r>
            <a:endParaRPr lang="zh-TW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64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開放可</a:t>
            </a:r>
            <a:r>
              <a:rPr lang="zh-TW" altLang="en-US" dirty="0"/>
              <a:t>被訂閱</a:t>
            </a:r>
            <a:r>
              <a:rPr lang="zh-TW" altLang="en-US" dirty="0" smtClean="0"/>
              <a:t>公告操作說明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4867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各站可被訂閱公告設定</a:t>
            </a:r>
            <a:r>
              <a:rPr lang="en-US" altLang="zh-TW" dirty="0" smtClean="0"/>
              <a:t>(1)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3669303" y="1465356"/>
            <a:ext cx="3448595" cy="388077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右下角點選新增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934" y="2052318"/>
            <a:ext cx="2571750" cy="3181350"/>
          </a:xfrm>
          <a:prstGeom prst="rect">
            <a:avLst/>
          </a:prstGeom>
        </p:spPr>
      </p:pic>
      <p:sp>
        <p:nvSpPr>
          <p:cNvPr id="7" name="內容版面配置區 4"/>
          <p:cNvSpPr txBox="1">
            <a:spLocks/>
          </p:cNvSpPr>
          <p:nvPr/>
        </p:nvSpPr>
        <p:spPr>
          <a:xfrm>
            <a:off x="609599" y="1465356"/>
            <a:ext cx="3448595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網站內容 </a:t>
            </a:r>
            <a:r>
              <a:rPr lang="en-US" altLang="zh-TW" dirty="0" smtClean="0"/>
              <a:t>&gt;</a:t>
            </a:r>
            <a:r>
              <a:rPr lang="zh-TW" altLang="en-US" dirty="0" smtClean="0"/>
              <a:t> 公告 </a:t>
            </a:r>
            <a:r>
              <a:rPr lang="en-US" altLang="zh-TW" dirty="0" smtClean="0"/>
              <a:t>&gt;</a:t>
            </a:r>
            <a:r>
              <a:rPr lang="zh-TW" altLang="en-US" dirty="0" smtClean="0"/>
              <a:t> 標籤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7237" y="2052318"/>
            <a:ext cx="3547434" cy="2929074"/>
          </a:xfrm>
          <a:prstGeom prst="rect">
            <a:avLst/>
          </a:prstGeom>
        </p:spPr>
      </p:pic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976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各站可被訂閱公告設定</a:t>
            </a:r>
            <a:r>
              <a:rPr lang="en-US" altLang="zh-TW" dirty="0" smtClean="0"/>
              <a:t>(2)</a:t>
            </a:r>
            <a:endParaRPr lang="zh-TW" altLang="en-US" dirty="0"/>
          </a:p>
        </p:txBody>
      </p:sp>
      <p:sp>
        <p:nvSpPr>
          <p:cNvPr id="7" name="內容版面配置區 4"/>
          <p:cNvSpPr txBox="1">
            <a:spLocks/>
          </p:cNvSpPr>
          <p:nvPr/>
        </p:nvSpPr>
        <p:spPr>
          <a:xfrm>
            <a:off x="609599" y="1465356"/>
            <a:ext cx="7567750" cy="465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新增三個標籤，名稱如下所示，</a:t>
            </a:r>
            <a:r>
              <a:rPr lang="zh-TW" altLang="en-US" b="1" dirty="0" smtClean="0">
                <a:solidFill>
                  <a:srgbClr val="FF0000"/>
                </a:solidFill>
              </a:rPr>
              <a:t>小老鼠</a:t>
            </a:r>
            <a:r>
              <a:rPr lang="en-US" altLang="zh-TW" b="1" dirty="0" smtClean="0">
                <a:solidFill>
                  <a:srgbClr val="FF0000"/>
                </a:solidFill>
              </a:rPr>
              <a:t>@</a:t>
            </a:r>
            <a:r>
              <a:rPr lang="zh-TW" altLang="en-US" dirty="0" smtClean="0"/>
              <a:t>請記得一定要打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93351" y="2149485"/>
            <a:ext cx="2720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@</a:t>
            </a:r>
            <a:r>
              <a:rPr lang="zh-TW" altLang="en-US" dirty="0" smtClean="0"/>
              <a:t>校內訊息</a:t>
            </a:r>
            <a:endParaRPr lang="en-US" altLang="zh-TW" dirty="0" smtClean="0"/>
          </a:p>
          <a:p>
            <a:r>
              <a:rPr lang="en-US" altLang="zh-TW" dirty="0" smtClean="0"/>
              <a:t>@</a:t>
            </a:r>
            <a:r>
              <a:rPr lang="en-US" altLang="zh-TW" dirty="0" err="1" smtClean="0"/>
              <a:t>InternalAnnouncement</a:t>
            </a:r>
            <a:endParaRPr lang="zh-TW" altLang="en-US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10" y="2883782"/>
            <a:ext cx="2476500" cy="3181350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7404" y="2883782"/>
            <a:ext cx="2466975" cy="3190875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3052664" y="2149484"/>
            <a:ext cx="2768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@</a:t>
            </a:r>
            <a:r>
              <a:rPr lang="zh-TW" altLang="en-US" dirty="0" smtClean="0"/>
              <a:t>校外訊息</a:t>
            </a:r>
            <a:endParaRPr lang="en-US" altLang="zh-TW" dirty="0" smtClean="0"/>
          </a:p>
          <a:p>
            <a:r>
              <a:rPr lang="en-US" altLang="zh-TW" dirty="0" smtClean="0"/>
              <a:t>@</a:t>
            </a:r>
            <a:r>
              <a:rPr lang="en-US" altLang="zh-TW" dirty="0" err="1" smtClean="0"/>
              <a:t>ExternalAnnouncement</a:t>
            </a:r>
            <a:endParaRPr lang="zh-TW" altLang="en-US" dirty="0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9872" y="2883782"/>
            <a:ext cx="2457450" cy="3162300"/>
          </a:xfrm>
          <a:prstGeom prst="rect">
            <a:avLst/>
          </a:prstGeom>
        </p:spPr>
      </p:pic>
      <p:sp>
        <p:nvSpPr>
          <p:cNvPr id="16" name="文字方塊 15"/>
          <p:cNvSpPr txBox="1"/>
          <p:nvPr/>
        </p:nvSpPr>
        <p:spPr>
          <a:xfrm>
            <a:off x="5931759" y="2149483"/>
            <a:ext cx="265367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n w="3175">
                  <a:noFill/>
                </a:ln>
              </a:rPr>
              <a:t>@</a:t>
            </a:r>
            <a:r>
              <a:rPr lang="zh-TW" altLang="en-US" dirty="0" smtClean="0">
                <a:ln w="3175">
                  <a:noFill/>
                </a:ln>
              </a:rPr>
              <a:t>計劃案專區</a:t>
            </a:r>
            <a:endParaRPr lang="en-US" altLang="zh-TW" dirty="0" smtClean="0">
              <a:ln w="3175">
                <a:noFill/>
              </a:ln>
            </a:endParaRPr>
          </a:p>
          <a:p>
            <a:r>
              <a:rPr lang="en-US" altLang="zh-TW" dirty="0" smtClean="0">
                <a:ln w="3175">
                  <a:noFill/>
                </a:ln>
              </a:rPr>
              <a:t>@</a:t>
            </a:r>
            <a:r>
              <a:rPr lang="en-US" altLang="zh-TW" dirty="0" err="1" smtClean="0">
                <a:ln w="3175">
                  <a:noFill/>
                </a:ln>
              </a:rPr>
              <a:t>ProjectAnnouncement</a:t>
            </a:r>
            <a:endParaRPr lang="zh-TW" altLang="en-US" dirty="0">
              <a:ln w="3175">
                <a:noFill/>
              </a:ln>
            </a:endParaRPr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E519-4896-42E6-BA7E-2608787E300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536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631</Words>
  <Application>Microsoft Office PowerPoint</Application>
  <PresentationFormat>如螢幕大小 (4:3)</PresentationFormat>
  <Paragraphs>97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8" baseType="lpstr">
      <vt:lpstr>微軟正黑體</vt:lpstr>
      <vt:lpstr>新細明體</vt:lpstr>
      <vt:lpstr>Arial</vt:lpstr>
      <vt:lpstr>Calibri</vt:lpstr>
      <vt:lpstr>Trebuchet MS</vt:lpstr>
      <vt:lpstr>Wingdings 3</vt:lpstr>
      <vt:lpstr>多面向</vt:lpstr>
      <vt:lpstr>東南科大新網站 公告訂閱規範</vt:lpstr>
      <vt:lpstr>發佈首頁公告機制變更</vt:lpstr>
      <vt:lpstr>何謂訂閱?</vt:lpstr>
      <vt:lpstr>校首頁公告訂閱 標籤設定與規則</vt:lpstr>
      <vt:lpstr>公告類別</vt:lpstr>
      <vt:lpstr>校首頁公告訂閱示意</vt:lpstr>
      <vt:lpstr>開放可被訂閱公告操作說明</vt:lpstr>
      <vt:lpstr>各站可被訂閱公告設定(1)</vt:lpstr>
      <vt:lpstr>各站可被訂閱公告設定(2)</vt:lpstr>
      <vt:lpstr>各站可被訂閱公告設定(3)</vt:lpstr>
      <vt:lpstr>各站可被訂閱公告設定(4)</vt:lpstr>
      <vt:lpstr>各站可被訂閱公告設定(5)</vt:lpstr>
      <vt:lpstr>各站可被訂閱公告設定(6)</vt:lpstr>
      <vt:lpstr>各站可被訂閱公告設定(7)</vt:lpstr>
      <vt:lpstr>各站可被訂閱公告設定(8)</vt:lpstr>
      <vt:lpstr>訂閱其他單位公告操作說明</vt:lpstr>
      <vt:lpstr>訂閱其他單位公告設定(1)</vt:lpstr>
      <vt:lpstr>訂閱其他單位公告設定(2)</vt:lpstr>
      <vt:lpstr>訂閱其他單位公告設定(3)</vt:lpstr>
      <vt:lpstr>訂閱其他單位公告設定(4)</vt:lpstr>
      <vt:lpstr>訂閱其他單位公告設定(5)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東南科大新首頁 公告訂閱規範</dc:title>
  <dc:creator>user</dc:creator>
  <cp:lastModifiedBy>user</cp:lastModifiedBy>
  <cp:revision>37</cp:revision>
  <dcterms:created xsi:type="dcterms:W3CDTF">2017-04-21T01:29:04Z</dcterms:created>
  <dcterms:modified xsi:type="dcterms:W3CDTF">2017-04-24T02:31:53Z</dcterms:modified>
</cp:coreProperties>
</file>