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1E22ECF-1BD8-493A-B68C-333F214574FF}">
  <a:tblStyle styleId="{71E22ECF-1BD8-493A-B68C-333F214574F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E6CBC5A-8BFA-42A2-9E36-4F3F4ED7BC4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828e87e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828e87ed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7ec2b5d6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62" name="Google Shape;262;g47ec2b5d69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7ec2b5d6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71" name="Google Shape;271;g47ec2b5d69_0_1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7ec2b5d6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93" name="Google Shape;293;g47ec2b5d69_0_2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7ec2b5d6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300" name="Google Shape;300;g47ec2b5d69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7ec2b5d6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311" name="Google Shape;311;g47ec2b5d69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7ec2b5d6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330" name="Google Shape;330;g47ec2b5d69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7ec2b5d69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47ec2b5d69_0_2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7ec2b5d69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367" name="Google Shape;367;g47ec2b5d69_0_2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7ec2b5d69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375" name="Google Shape;375;g47ec2b5d69_0_2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828e87ed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828e87edb_0_3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f3bcbcb2_1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9" name="Google Shape;209;g46f3bcbcb2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發問調查對於SEO的認知，以決定陳述重點與速度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說明簡報階段：公司介紹、SEO原理以及如何協助網路行銷、casestudy, 方案說明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46f3bcbcb2_1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a9bbc84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388" name="Google Shape;388;g3a9bbc849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7ec2b5d69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396" name="Google Shape;396;g47ec2b5d69_0_3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7ec2b5d69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404" name="Google Shape;404;g47ec2b5d69_0_2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7ec2b5d69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415" name="Google Shape;415;g47ec2b5d69_0_3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9bbc8494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a9bbc8494_0_1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a9bbc849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a9bbc8494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a9bbc8494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a9bbc8494_0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a9bbc849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3a9bbc8494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b15839ea9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3b15839ea9_0_2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b15839ea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3b15839ea9_0_2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6f3bcbcb2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46f3bcbcb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各行各業都適合進行SEO, 但這也表示SEO建置也是一件非常注重客製化、產業策略的應用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（然後可以挑幾個具話題性的個案稍微挑動一下，但不適合深入，以免拖延簡報節奏）</a:t>
            </a:r>
            <a:endParaRPr/>
          </a:p>
        </p:txBody>
      </p:sp>
      <p:sp>
        <p:nvSpPr>
          <p:cNvPr id="217" name="Google Shape;217;g46f3bcbcb2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b15839ea9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3b15839ea9_0_2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b15839ea9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3b15839ea9_0_2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b15839ea9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b15839ea9_0_2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b15839ea9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3b15839ea9_0_2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b15839ea9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3b15839ea9_0_2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7ec2b5d69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47ec2b5d69_0_4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47ec2b5d69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47ec2b5d69_0_4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47ec2b5d69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47ec2b5d69_0_4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7ec2b5d69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47ec2b5d69_0_4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ec2b5d69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47ec2b5d69_0_4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6f3bcbcb2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22" name="Google Shape;222;g46f3bcbcb2_1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7ec2b5d69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47ec2b5d69_0_3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47ec2b5d69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47ec2b5d69_0_3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47ec2b5d69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47ec2b5d69_0_3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47ec2b5d69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g47ec2b5d69_0_3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47ec2b5d69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47ec2b5d69_0_3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7ec2b5d69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47ec2b5d69_0_3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47ec2b5d69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47ec2b5d69_0_3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47ec2b5d69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47ec2b5d69_0_3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47ec2b5d69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47ec2b5d69_0_3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828e87edb_0_1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g1828e87edb_0_14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7ec2b5d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47ec2b5d6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7ec2b5d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34" name="Google Shape;234;g47ec2b5d69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ec2b5d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41" name="Google Shape;241;g47ec2b5d69_0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7ec2b5d6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48" name="Google Shape;248;g47ec2b5d69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7ec2b5d6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後台可以安裝</a:t>
            </a:r>
            <a:endParaRPr/>
          </a:p>
        </p:txBody>
      </p:sp>
      <p:sp>
        <p:nvSpPr>
          <p:cNvPr id="255" name="Google Shape;255;g47ec2b5d69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213026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3886200"/>
            <a:ext cx="6400800" cy="17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0640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8255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31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651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057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463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8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2893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85800" y="608648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85800" y="1980248"/>
            <a:ext cx="7772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區段標題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947" y="4406265"/>
            <a:ext cx="7772400" cy="1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947" y="2906078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85800" y="608648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85800" y="1980248"/>
            <a:ext cx="38175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873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40580" y="1980248"/>
            <a:ext cx="38175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873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534478"/>
            <a:ext cx="4040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2174557"/>
            <a:ext cx="4040400" cy="3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683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4867" y="1534478"/>
            <a:ext cx="4041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4867" y="2174557"/>
            <a:ext cx="4041900" cy="3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683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85800" y="608648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2892"/>
            <a:ext cx="30090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4732" y="272892"/>
            <a:ext cx="511230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4465"/>
            <a:ext cx="3009000" cy="4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1653" y="4800600"/>
            <a:ext cx="54864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06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825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231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651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463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88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2893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1653" y="5367814"/>
            <a:ext cx="5486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85800" y="608648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514000" y="152047"/>
            <a:ext cx="4116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42700" y="2381048"/>
            <a:ext cx="54879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787890" y="506497"/>
            <a:ext cx="5487900" cy="5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457200" y="1600200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ctrTitle"/>
          </p:nvPr>
        </p:nvSpPr>
        <p:spPr>
          <a:xfrm>
            <a:off x="685800" y="213026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43" name="Google Shape;143;p28"/>
          <p:cNvSpPr txBox="1"/>
          <p:nvPr>
            <p:ph idx="1" type="subTitle"/>
          </p:nvPr>
        </p:nvSpPr>
        <p:spPr>
          <a:xfrm>
            <a:off x="1371600" y="3886200"/>
            <a:ext cx="6400800" cy="17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064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2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319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651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057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463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8829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2893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區段標題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722947" y="4406265"/>
            <a:ext cx="7772400" cy="1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722947" y="2906078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9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457200" y="1600200"/>
            <a:ext cx="40461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873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4640580" y="1600200"/>
            <a:ext cx="40461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873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457200" y="1534478"/>
            <a:ext cx="4040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457200" y="2174557"/>
            <a:ext cx="4040400" cy="3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683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4644867" y="1534478"/>
            <a:ext cx="4041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4644867" y="2174557"/>
            <a:ext cx="4041900" cy="3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3683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457200" y="272892"/>
            <a:ext cx="30090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574732" y="272892"/>
            <a:ext cx="511230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457200" y="1434465"/>
            <a:ext cx="3009000" cy="4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791653" y="4800600"/>
            <a:ext cx="54864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791653" y="61293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06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8255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231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651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463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88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2893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791653" y="5367814"/>
            <a:ext cx="5486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308800" y="-251400"/>
            <a:ext cx="4526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4732050" y="2171670"/>
            <a:ext cx="58521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548640" y="182820"/>
            <a:ext cx="5852100" cy="6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85800" y="608648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064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8255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2319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65100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85800" y="1980248"/>
            <a:ext cx="7772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85800" y="6247924"/>
            <a:ext cx="1905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3248" y="6247924"/>
            <a:ext cx="2897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2248" y="6247924"/>
            <a:ext cx="1907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57200" y="1600200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2275" lIns="82275" spcFirstLastPara="1" rIns="82275" wrap="square" tIns="822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677" y="6356509"/>
            <a:ext cx="2894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275" lIns="82275" spcFirstLastPara="1" rIns="82275" wrap="square" tIns="822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0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2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31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6510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57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463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8829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289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677" y="6356509"/>
            <a:ext cx="21330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google.com.tw/intl/zh-TW/analytics/" TargetMode="External"/><Relationship Id="rId4" Type="http://schemas.openxmlformats.org/officeDocument/2006/relationships/hyperlink" Target="https://www.google.com/webmasters/tools/home?hl=zh-TW" TargetMode="External"/><Relationship Id="rId5" Type="http://schemas.openxmlformats.org/officeDocument/2006/relationships/hyperlink" Target="https://www.awoo.com.tw/blog/2017/03/tools-installation-guide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google.com/webmasters/tools/robots-testing-too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evelopers.google.com/search/docs/data-types/breadcrumbs" TargetMode="External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17.tnu.edu.tw/ct/program-1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evelopers.google.com/structured-data/testing-tool/" TargetMode="External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17.tnu.edu.tw/ct/" TargetMode="External"/><Relationship Id="rId4" Type="http://schemas.openxmlformats.org/officeDocument/2006/relationships/hyperlink" Target="http://ct.tnu.edu.t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evelopers.google.com/webmasters/mobile-sites/mobile-seo/" TargetMode="External"/><Relationship Id="rId4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developers.google.com/webmasters/mobile-sites/mobile-seo/" TargetMode="External"/><Relationship Id="rId4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evelopers.google.com/webmasters/mobile-sites/mobile-seo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140.129.118.240/?page=main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140.129.118.240/?page=about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4147" y="1993005"/>
            <a:ext cx="3490200" cy="24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/>
          <p:nvPr/>
        </p:nvSpPr>
        <p:spPr>
          <a:xfrm>
            <a:off x="4421245" y="3133047"/>
            <a:ext cx="47520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SEO</a:t>
            </a:r>
            <a:r>
              <a:rPr b="1"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分享</a:t>
            </a:r>
            <a:endParaRPr b="1"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6" name="Google Shape;206;p37"/>
          <p:cNvSpPr txBox="1"/>
          <p:nvPr/>
        </p:nvSpPr>
        <p:spPr>
          <a:xfrm>
            <a:off x="4359450" y="2920750"/>
            <a:ext cx="45654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9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東南科大</a:t>
            </a:r>
            <a:endParaRPr b="1"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5" name="Google Shape;265;p46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做SEO可以改善你的網站體質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66" name="Google Shape;2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9329"/>
            <a:ext cx="8839198" cy="5059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46"/>
          <p:cNvCxnSpPr/>
          <p:nvPr/>
        </p:nvCxnSpPr>
        <p:spPr>
          <a:xfrm>
            <a:off x="2841550" y="4426275"/>
            <a:ext cx="4444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46"/>
          <p:cNvCxnSpPr/>
          <p:nvPr/>
        </p:nvCxnSpPr>
        <p:spPr>
          <a:xfrm>
            <a:off x="685800" y="4997625"/>
            <a:ext cx="3576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/>
          <p:nvPr/>
        </p:nvSpPr>
        <p:spPr>
          <a:xfrm>
            <a:off x="2115375" y="3696400"/>
            <a:ext cx="28119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專業SEO人員</a:t>
            </a:r>
            <a:b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</a:b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＋</a:t>
            </a:r>
            <a:b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</a:br>
            <a:r>
              <a:rPr lang="zh-TW" sz="1800">
                <a:solidFill>
                  <a:srgbClr val="C00000"/>
                </a:solidFill>
                <a:highlight>
                  <a:srgbClr val="FFFFFF"/>
                </a:highlight>
              </a:rPr>
              <a:t>所有內容經營者</a:t>
            </a:r>
            <a:endParaRPr sz="1800">
              <a:solidFill>
                <a:srgbClr val="C00000"/>
              </a:solidFill>
              <a:highlight>
                <a:srgbClr val="FFFFFF"/>
              </a:highlight>
            </a:endParaRPr>
          </a:p>
        </p:txBody>
      </p:sp>
      <p:sp>
        <p:nvSpPr>
          <p:cNvPr id="274" name="Google Shape;274;p47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" name="Google Shape;275;p47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SEO屬於長期有效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" name="Google Shape;276;p47"/>
          <p:cNvSpPr/>
          <p:nvPr/>
        </p:nvSpPr>
        <p:spPr>
          <a:xfrm>
            <a:off x="255651" y="2574500"/>
            <a:ext cx="1476600" cy="410100"/>
          </a:xfrm>
          <a:prstGeom prst="rect">
            <a:avLst/>
          </a:prstGeom>
          <a:solidFill>
            <a:srgbClr val="F8B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特性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277" name="Google Shape;277;p47"/>
          <p:cNvSpPr/>
          <p:nvPr/>
        </p:nvSpPr>
        <p:spPr>
          <a:xfrm>
            <a:off x="255651" y="3974662"/>
            <a:ext cx="1476600" cy="410100"/>
          </a:xfrm>
          <a:prstGeom prst="rect">
            <a:avLst/>
          </a:prstGeom>
          <a:solidFill>
            <a:srgbClr val="F8B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人力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278" name="Google Shape;278;p47"/>
          <p:cNvSpPr/>
          <p:nvPr/>
        </p:nvSpPr>
        <p:spPr>
          <a:xfrm>
            <a:off x="255651" y="5374800"/>
            <a:ext cx="1476600" cy="410100"/>
          </a:xfrm>
          <a:prstGeom prst="rect">
            <a:avLst/>
          </a:prstGeom>
          <a:solidFill>
            <a:srgbClr val="F8B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成本</a:t>
            </a:r>
            <a:endParaRPr b="1" sz="2400">
              <a:solidFill>
                <a:srgbClr val="FFFFFF"/>
              </a:solidFill>
            </a:endParaRPr>
          </a:p>
        </p:txBody>
      </p:sp>
      <p:grpSp>
        <p:nvGrpSpPr>
          <p:cNvPr id="279" name="Google Shape;279;p47"/>
          <p:cNvGrpSpPr/>
          <p:nvPr/>
        </p:nvGrpSpPr>
        <p:grpSpPr>
          <a:xfrm>
            <a:off x="2199158" y="1143232"/>
            <a:ext cx="6342805" cy="756245"/>
            <a:chOff x="2086283" y="1672869"/>
            <a:chExt cx="6342805" cy="756245"/>
          </a:xfrm>
        </p:grpSpPr>
        <p:sp>
          <p:nvSpPr>
            <p:cNvPr id="280" name="Google Shape;280;p47"/>
            <p:cNvSpPr/>
            <p:nvPr/>
          </p:nvSpPr>
          <p:spPr>
            <a:xfrm>
              <a:off x="2086283" y="1672869"/>
              <a:ext cx="2722099" cy="756245"/>
            </a:xfrm>
            <a:prstGeom prst="rect">
              <a:avLst/>
            </a:prstGeom>
            <a:solidFill>
              <a:srgbClr val="00A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7"/>
            <p:cNvSpPr txBox="1"/>
            <p:nvPr/>
          </p:nvSpPr>
          <p:spPr>
            <a:xfrm>
              <a:off x="2139675" y="1750925"/>
              <a:ext cx="2432388" cy="589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rgbClr val="FFFFFF"/>
                  </a:solidFill>
                </a:rPr>
                <a:t>SEO</a:t>
              </a:r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282" name="Google Shape;282;p47"/>
            <p:cNvSpPr/>
            <p:nvPr/>
          </p:nvSpPr>
          <p:spPr>
            <a:xfrm>
              <a:off x="5391539" y="1672869"/>
              <a:ext cx="3037456" cy="756245"/>
            </a:xfrm>
            <a:prstGeom prst="rect">
              <a:avLst/>
            </a:prstGeom>
            <a:solidFill>
              <a:srgbClr val="FC5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7"/>
            <p:cNvSpPr txBox="1"/>
            <p:nvPr/>
          </p:nvSpPr>
          <p:spPr>
            <a:xfrm>
              <a:off x="5460397" y="1750918"/>
              <a:ext cx="2968692" cy="638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rgbClr val="FFFFFF"/>
                  </a:solidFill>
                </a:rPr>
                <a:t>關鍵字廣告</a:t>
              </a:r>
              <a:endParaRPr sz="3000">
                <a:solidFill>
                  <a:srgbClr val="FFFFFF"/>
                </a:solidFill>
              </a:endParaRPr>
            </a:p>
          </p:txBody>
        </p:sp>
      </p:grpSp>
      <p:cxnSp>
        <p:nvCxnSpPr>
          <p:cNvPr id="284" name="Google Shape;284;p47"/>
          <p:cNvCxnSpPr/>
          <p:nvPr/>
        </p:nvCxnSpPr>
        <p:spPr>
          <a:xfrm>
            <a:off x="464475" y="3429000"/>
            <a:ext cx="8306100" cy="0"/>
          </a:xfrm>
          <a:prstGeom prst="straightConnector1">
            <a:avLst/>
          </a:prstGeom>
          <a:noFill/>
          <a:ln cap="flat" cmpd="sng" w="9525">
            <a:solidFill>
              <a:srgbClr val="E6E8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47"/>
          <p:cNvCxnSpPr/>
          <p:nvPr/>
        </p:nvCxnSpPr>
        <p:spPr>
          <a:xfrm>
            <a:off x="467700" y="4993075"/>
            <a:ext cx="8208600" cy="0"/>
          </a:xfrm>
          <a:prstGeom prst="straightConnector1">
            <a:avLst/>
          </a:prstGeom>
          <a:noFill/>
          <a:ln cap="flat" cmpd="sng" w="9525">
            <a:solidFill>
              <a:srgbClr val="E6E8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47"/>
          <p:cNvSpPr txBox="1"/>
          <p:nvPr/>
        </p:nvSpPr>
        <p:spPr>
          <a:xfrm>
            <a:off x="2115375" y="2213125"/>
            <a:ext cx="30669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需時間經營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效果為長期，不會突然消失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87" name="Google Shape;287;p47"/>
          <p:cNvSpPr txBox="1"/>
          <p:nvPr/>
        </p:nvSpPr>
        <p:spPr>
          <a:xfrm>
            <a:off x="5714775" y="2335500"/>
            <a:ext cx="24822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立刻有成效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只要停止預算即消失</a:t>
            </a:r>
            <a:endParaRPr sz="1800">
              <a:solidFill>
                <a:srgbClr val="20212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88" name="Google Shape;288;p47"/>
          <p:cNvSpPr txBox="1"/>
          <p:nvPr/>
        </p:nvSpPr>
        <p:spPr>
          <a:xfrm>
            <a:off x="5714775" y="3696400"/>
            <a:ext cx="24822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廣告AE定期監控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289" name="Google Shape;289;p47"/>
          <p:cNvSpPr txBox="1"/>
          <p:nvPr/>
        </p:nvSpPr>
        <p:spPr>
          <a:xfrm>
            <a:off x="2115375" y="5065200"/>
            <a:ext cx="28119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僅人力</a:t>
            </a:r>
            <a:endParaRPr sz="1800">
              <a:solidFill>
                <a:srgbClr val="C00000"/>
              </a:solidFill>
              <a:highlight>
                <a:srgbClr val="FFFFFF"/>
              </a:highlight>
            </a:endParaRPr>
          </a:p>
        </p:txBody>
      </p:sp>
      <p:sp>
        <p:nvSpPr>
          <p:cNvPr id="290" name="Google Shape;290;p47"/>
          <p:cNvSpPr txBox="1"/>
          <p:nvPr/>
        </p:nvSpPr>
        <p:spPr>
          <a:xfrm>
            <a:off x="5714775" y="5057300"/>
            <a:ext cx="24822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人力 ＋ </a:t>
            </a:r>
            <a:r>
              <a:rPr lang="zh-TW" sz="1800">
                <a:solidFill>
                  <a:srgbClr val="202124"/>
                </a:solidFill>
                <a:highlight>
                  <a:srgbClr val="FFFFFF"/>
                </a:highlight>
              </a:rPr>
              <a:t>廣告預算</a:t>
            </a:r>
            <a:endParaRPr sz="1800">
              <a:solidFill>
                <a:srgbClr val="C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" name="Google Shape;296;p48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建立品牌形象、品牌權威度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7" name="Google Shape;2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701" y="1506450"/>
            <a:ext cx="5742600" cy="43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" name="Google Shape;303;p49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需要技術與內容SEO才能成立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04" name="Google Shape;304;p49"/>
          <p:cNvGrpSpPr/>
          <p:nvPr/>
        </p:nvGrpSpPr>
        <p:grpSpPr>
          <a:xfrm>
            <a:off x="573900" y="1429950"/>
            <a:ext cx="7996200" cy="3998100"/>
            <a:chOff x="556675" y="1429950"/>
            <a:chExt cx="7996200" cy="3998100"/>
          </a:xfrm>
        </p:grpSpPr>
        <p:sp>
          <p:nvSpPr>
            <p:cNvPr id="305" name="Google Shape;305;p49"/>
            <p:cNvSpPr/>
            <p:nvPr/>
          </p:nvSpPr>
          <p:spPr>
            <a:xfrm>
              <a:off x="556675" y="1429950"/>
              <a:ext cx="3998100" cy="3998100"/>
            </a:xfrm>
            <a:prstGeom prst="ellipse">
              <a:avLst/>
            </a:prstGeom>
            <a:solidFill>
              <a:srgbClr val="00A36E"/>
            </a:solidFill>
            <a:ln cap="flat" cmpd="sng" w="28575">
              <a:solidFill>
                <a:srgbClr val="00A36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9"/>
            <p:cNvSpPr/>
            <p:nvPr/>
          </p:nvSpPr>
          <p:spPr>
            <a:xfrm>
              <a:off x="4554775" y="1429950"/>
              <a:ext cx="3998100" cy="3998100"/>
            </a:xfrm>
            <a:prstGeom prst="ellipse">
              <a:avLst/>
            </a:prstGeom>
            <a:solidFill>
              <a:srgbClr val="FC594E"/>
            </a:solidFill>
            <a:ln cap="flat" cmpd="sng" w="28575">
              <a:solidFill>
                <a:srgbClr val="FC59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9"/>
            <p:cNvSpPr txBox="1"/>
            <p:nvPr/>
          </p:nvSpPr>
          <p:spPr>
            <a:xfrm>
              <a:off x="1065475" y="2900700"/>
              <a:ext cx="29805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000">
                  <a:solidFill>
                    <a:srgbClr val="FFFFFF"/>
                  </a:solidFill>
                </a:rPr>
                <a:t>技術</a:t>
              </a:r>
              <a:br>
                <a:rPr lang="zh-TW" sz="3000">
                  <a:solidFill>
                    <a:srgbClr val="FFFFFF"/>
                  </a:solidFill>
                </a:rPr>
              </a:br>
              <a:r>
                <a:rPr lang="zh-TW" sz="3000">
                  <a:solidFill>
                    <a:srgbClr val="FFFFFF"/>
                  </a:solidFill>
                </a:rPr>
                <a:t>Technical SEO</a:t>
              </a:r>
              <a:endParaRPr sz="3000">
                <a:solidFill>
                  <a:srgbClr val="FFFFFF"/>
                </a:solidFill>
              </a:endParaRPr>
            </a:p>
          </p:txBody>
        </p:sp>
        <p:sp>
          <p:nvSpPr>
            <p:cNvPr id="308" name="Google Shape;308;p49"/>
            <p:cNvSpPr txBox="1"/>
            <p:nvPr/>
          </p:nvSpPr>
          <p:spPr>
            <a:xfrm>
              <a:off x="4934825" y="2900700"/>
              <a:ext cx="33837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3000">
                  <a:solidFill>
                    <a:srgbClr val="FFFFFF"/>
                  </a:solidFill>
                </a:rPr>
                <a:t>內容</a:t>
              </a:r>
              <a:br>
                <a:rPr lang="zh-TW" sz="3000">
                  <a:solidFill>
                    <a:srgbClr val="FFFFFF"/>
                  </a:solidFill>
                </a:rPr>
              </a:br>
              <a:r>
                <a:rPr lang="zh-TW" sz="3000">
                  <a:solidFill>
                    <a:srgbClr val="FFFFFF"/>
                  </a:solidFill>
                </a:rPr>
                <a:t>Content SEO</a:t>
              </a:r>
              <a:endParaRPr sz="30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/>
          <p:nvPr/>
        </p:nvSpPr>
        <p:spPr>
          <a:xfrm>
            <a:off x="4644899" y="1275075"/>
            <a:ext cx="3670200" cy="4818000"/>
          </a:xfrm>
          <a:prstGeom prst="rect">
            <a:avLst/>
          </a:prstGeom>
          <a:noFill/>
          <a:ln cap="flat" cmpd="sng" w="28575">
            <a:solidFill>
              <a:srgbClr val="FC59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0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" name="Google Shape;315;p50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</a:rPr>
              <a:t>具體來說是哪些項目</a:t>
            </a:r>
            <a:endParaRPr/>
          </a:p>
        </p:txBody>
      </p:sp>
      <p:sp>
        <p:nvSpPr>
          <p:cNvPr id="316" name="Google Shape;316;p50"/>
          <p:cNvSpPr/>
          <p:nvPr/>
        </p:nvSpPr>
        <p:spPr>
          <a:xfrm>
            <a:off x="954899" y="1275075"/>
            <a:ext cx="3526200" cy="4818000"/>
          </a:xfrm>
          <a:prstGeom prst="rect">
            <a:avLst/>
          </a:prstGeom>
          <a:noFill/>
          <a:ln cap="flat" cmpd="sng" w="28575">
            <a:solidFill>
              <a:srgbClr val="00A3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50"/>
          <p:cNvGrpSpPr/>
          <p:nvPr/>
        </p:nvGrpSpPr>
        <p:grpSpPr>
          <a:xfrm>
            <a:off x="954888" y="1523000"/>
            <a:ext cx="7234225" cy="4406000"/>
            <a:chOff x="519125" y="830825"/>
            <a:chExt cx="7234225" cy="4406000"/>
          </a:xfrm>
        </p:grpSpPr>
        <p:sp>
          <p:nvSpPr>
            <p:cNvPr id="318" name="Google Shape;318;p50"/>
            <p:cNvSpPr txBox="1"/>
            <p:nvPr/>
          </p:nvSpPr>
          <p:spPr>
            <a:xfrm>
              <a:off x="888025" y="830825"/>
              <a:ext cx="16212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FFFFFF"/>
                  </a:solidFill>
                </a:rPr>
                <a:t>技術</a:t>
              </a:r>
              <a:endParaRPr sz="4800">
                <a:solidFill>
                  <a:srgbClr val="FFFFFF"/>
                </a:solidFill>
              </a:endParaRPr>
            </a:p>
          </p:txBody>
        </p:sp>
        <p:sp>
          <p:nvSpPr>
            <p:cNvPr id="319" name="Google Shape;319;p50"/>
            <p:cNvSpPr/>
            <p:nvPr/>
          </p:nvSpPr>
          <p:spPr>
            <a:xfrm>
              <a:off x="947175" y="965400"/>
              <a:ext cx="2777700" cy="819600"/>
            </a:xfrm>
            <a:prstGeom prst="rect">
              <a:avLst/>
            </a:prstGeom>
            <a:solidFill>
              <a:srgbClr val="00A3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0"/>
            <p:cNvSpPr txBox="1"/>
            <p:nvPr/>
          </p:nvSpPr>
          <p:spPr>
            <a:xfrm>
              <a:off x="5760450" y="2900700"/>
              <a:ext cx="16212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FFFFFF"/>
                  </a:solidFill>
                </a:rPr>
                <a:t>內容</a:t>
              </a:r>
              <a:endParaRPr sz="4800">
                <a:solidFill>
                  <a:srgbClr val="FFFFFF"/>
                </a:solidFill>
              </a:endParaRPr>
            </a:p>
          </p:txBody>
        </p:sp>
        <p:sp>
          <p:nvSpPr>
            <p:cNvPr id="321" name="Google Shape;321;p50"/>
            <p:cNvSpPr txBox="1"/>
            <p:nvPr/>
          </p:nvSpPr>
          <p:spPr>
            <a:xfrm>
              <a:off x="985775" y="892525"/>
              <a:ext cx="16212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FFFFFF"/>
                  </a:solidFill>
                </a:rPr>
                <a:t>技術</a:t>
              </a:r>
              <a:endParaRPr sz="4800">
                <a:solidFill>
                  <a:srgbClr val="FFFFFF"/>
                </a:solidFill>
              </a:endParaRPr>
            </a:p>
          </p:txBody>
        </p:sp>
        <p:sp>
          <p:nvSpPr>
            <p:cNvPr id="322" name="Google Shape;322;p50"/>
            <p:cNvSpPr txBox="1"/>
            <p:nvPr/>
          </p:nvSpPr>
          <p:spPr>
            <a:xfrm>
              <a:off x="5912850" y="3053100"/>
              <a:ext cx="16212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FFFFFF"/>
                  </a:solidFill>
                </a:rPr>
                <a:t>內容</a:t>
              </a:r>
              <a:endParaRPr sz="4800">
                <a:solidFill>
                  <a:srgbClr val="FFFFFF"/>
                </a:solidFill>
              </a:endParaRPr>
            </a:p>
          </p:txBody>
        </p:sp>
        <p:sp>
          <p:nvSpPr>
            <p:cNvPr id="323" name="Google Shape;323;p50"/>
            <p:cNvSpPr/>
            <p:nvPr/>
          </p:nvSpPr>
          <p:spPr>
            <a:xfrm>
              <a:off x="4465650" y="965400"/>
              <a:ext cx="3068400" cy="819600"/>
            </a:xfrm>
            <a:prstGeom prst="rect">
              <a:avLst/>
            </a:prstGeom>
            <a:solidFill>
              <a:srgbClr val="FC59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0"/>
            <p:cNvSpPr txBox="1"/>
            <p:nvPr/>
          </p:nvSpPr>
          <p:spPr>
            <a:xfrm>
              <a:off x="4544275" y="892525"/>
              <a:ext cx="1621200" cy="10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FFFFFF"/>
                  </a:solidFill>
                </a:rPr>
                <a:t>內容</a:t>
              </a:r>
              <a:endParaRPr sz="4800">
                <a:solidFill>
                  <a:srgbClr val="FFFFFF"/>
                </a:solidFill>
              </a:endParaRPr>
            </a:p>
          </p:txBody>
        </p:sp>
        <p:sp>
          <p:nvSpPr>
            <p:cNvPr id="325" name="Google Shape;325;p50"/>
            <p:cNvSpPr txBox="1"/>
            <p:nvPr/>
          </p:nvSpPr>
          <p:spPr>
            <a:xfrm>
              <a:off x="519125" y="2313325"/>
              <a:ext cx="3743100" cy="292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0"/>
            <p:cNvSpPr txBox="1"/>
            <p:nvPr/>
          </p:nvSpPr>
          <p:spPr>
            <a:xfrm>
              <a:off x="1056475" y="2397450"/>
              <a:ext cx="3160200" cy="23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/>
                <a:t>301轉址</a:t>
              </a:r>
              <a:br>
                <a:rPr lang="zh-TW" sz="1800"/>
              </a:br>
              <a:r>
                <a:rPr lang="zh-TW" sz="1800"/>
                <a:t>SSL的憑證設定</a:t>
              </a:r>
              <a:br>
                <a:rPr lang="zh-TW" sz="1800"/>
              </a:br>
              <a:r>
                <a:rPr lang="zh-TW" sz="1800"/>
                <a:t>sitemap該要如何產生</a:t>
              </a:r>
              <a:br>
                <a:rPr lang="zh-TW" sz="1800"/>
              </a:br>
              <a:r>
                <a:rPr lang="zh-TW" sz="1800"/>
                <a:t>網站速度優化</a:t>
              </a:r>
              <a:endParaRPr sz="1800"/>
            </a:p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1800">
                  <a:solidFill>
                    <a:schemeClr val="dk1"/>
                  </a:solidFill>
                </a:rPr>
                <a:t>...以及更多</a:t>
              </a:r>
              <a:endParaRPr sz="1800"/>
            </a:p>
          </p:txBody>
        </p:sp>
        <p:sp>
          <p:nvSpPr>
            <p:cNvPr id="327" name="Google Shape;327;p50"/>
            <p:cNvSpPr txBox="1"/>
            <p:nvPr/>
          </p:nvSpPr>
          <p:spPr>
            <a:xfrm>
              <a:off x="4593150" y="2397450"/>
              <a:ext cx="3160200" cy="23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/>
                <a:t>關鍵字研究</a:t>
              </a:r>
              <a:br>
                <a:rPr lang="zh-TW" sz="1800"/>
              </a:br>
              <a:r>
                <a:rPr lang="zh-TW" sz="1800"/>
                <a:t>文案撰寫</a:t>
              </a:r>
              <a:br>
                <a:rPr lang="zh-TW" sz="1800"/>
              </a:br>
              <a:r>
                <a:rPr lang="zh-TW" sz="1800"/>
                <a:t>轉換成效優化</a:t>
              </a:r>
              <a:br>
                <a:rPr lang="zh-TW" sz="1800"/>
              </a:br>
              <a:r>
                <a:rPr lang="zh-TW" sz="1800"/>
                <a:t>Title/Description優化</a:t>
              </a:r>
              <a:endParaRPr sz="1800"/>
            </a:p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/>
                <a:t>...以及更多</a:t>
              </a:r>
              <a:br>
                <a:rPr lang="zh-TW" sz="1800"/>
              </a:br>
              <a:endParaRPr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" name="Google Shape;333;p51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</a:rPr>
              <a:t>內容、技術與搜尋引擎的原理</a:t>
            </a:r>
            <a:endParaRPr/>
          </a:p>
        </p:txBody>
      </p:sp>
      <p:sp>
        <p:nvSpPr>
          <p:cNvPr id="334" name="Google Shape;334;p51"/>
          <p:cNvSpPr txBox="1"/>
          <p:nvPr/>
        </p:nvSpPr>
        <p:spPr>
          <a:xfrm>
            <a:off x="235500" y="13080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335" name="Google Shape;335;p51"/>
          <p:cNvSpPr txBox="1"/>
          <p:nvPr/>
        </p:nvSpPr>
        <p:spPr>
          <a:xfrm>
            <a:off x="643474" y="5101450"/>
            <a:ext cx="2698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Technical SEO</a:t>
            </a:r>
            <a:endParaRPr b="0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36" name="Google Shape;336;p51"/>
          <p:cNvCxnSpPr>
            <a:stCxn id="337" idx="0"/>
          </p:cNvCxnSpPr>
          <p:nvPr/>
        </p:nvCxnSpPr>
        <p:spPr>
          <a:xfrm rot="-5400000">
            <a:off x="2375991" y="723139"/>
            <a:ext cx="916200" cy="30279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51"/>
          <p:cNvCxnSpPr>
            <a:stCxn id="339" idx="0"/>
          </p:cNvCxnSpPr>
          <p:nvPr/>
        </p:nvCxnSpPr>
        <p:spPr>
          <a:xfrm rot="-5400000">
            <a:off x="3888536" y="2235439"/>
            <a:ext cx="916200" cy="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51"/>
          <p:cNvCxnSpPr>
            <a:stCxn id="341" idx="0"/>
          </p:cNvCxnSpPr>
          <p:nvPr/>
        </p:nvCxnSpPr>
        <p:spPr>
          <a:xfrm flipH="1" rot="5400000">
            <a:off x="5400931" y="726289"/>
            <a:ext cx="916200" cy="30216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2" name="Google Shape;342;p51"/>
          <p:cNvGrpSpPr/>
          <p:nvPr/>
        </p:nvGrpSpPr>
        <p:grpSpPr>
          <a:xfrm>
            <a:off x="424011" y="2695189"/>
            <a:ext cx="8531844" cy="2056096"/>
            <a:chOff x="2961" y="1500949"/>
            <a:chExt cx="9479826" cy="2284551"/>
          </a:xfrm>
        </p:grpSpPr>
        <p:sp>
          <p:nvSpPr>
            <p:cNvPr id="343" name="Google Shape;343;p51"/>
            <p:cNvSpPr/>
            <p:nvPr/>
          </p:nvSpPr>
          <p:spPr>
            <a:xfrm>
              <a:off x="2961" y="1500949"/>
              <a:ext cx="1991400" cy="1194900"/>
            </a:xfrm>
            <a:prstGeom prst="roundRect">
              <a:avLst>
                <a:gd fmla="val 10000" name="adj"/>
              </a:avLst>
            </a:prstGeom>
            <a:solidFill>
              <a:srgbClr val="BF504D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7" name="Google Shape;337;p51"/>
            <p:cNvSpPr txBox="1"/>
            <p:nvPr/>
          </p:nvSpPr>
          <p:spPr>
            <a:xfrm>
              <a:off x="2961" y="1500949"/>
              <a:ext cx="19914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2400" spcFirstLastPara="1" rIns="102400" wrap="square" tIns="10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lang="zh-TW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搜爬</a:t>
              </a:r>
              <a:endParaRPr i="0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i="0" lang="zh-TW" sz="14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（Crawling）</a:t>
              </a:r>
              <a:endParaRPr i="0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4" name="Google Shape;344;p51"/>
            <p:cNvSpPr/>
            <p:nvPr/>
          </p:nvSpPr>
          <p:spPr>
            <a:xfrm>
              <a:off x="248976" y="2445100"/>
              <a:ext cx="2315100" cy="13404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5" name="Google Shape;345;p51"/>
            <p:cNvSpPr txBox="1"/>
            <p:nvPr/>
          </p:nvSpPr>
          <p:spPr>
            <a:xfrm>
              <a:off x="272615" y="2468711"/>
              <a:ext cx="2268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400" lIns="102400" spcFirstLastPara="1" rIns="102400" wrap="square" tIns="102400">
              <a:noAutofit/>
            </a:bodyPr>
            <a:lstStyle/>
            <a:p>
              <a:pPr indent="-152400" lvl="1" marL="152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外部連結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152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改善收錄問題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152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內部連結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15240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網頁載入速度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6" name="Google Shape;346;p51"/>
            <p:cNvSpPr/>
            <p:nvPr/>
          </p:nvSpPr>
          <p:spPr>
            <a:xfrm>
              <a:off x="2336800" y="1651334"/>
              <a:ext cx="725700" cy="4959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F504D"/>
            </a:solidFill>
            <a:ln>
              <a:noFill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7" name="Google Shape;347;p51"/>
            <p:cNvSpPr txBox="1"/>
            <p:nvPr/>
          </p:nvSpPr>
          <p:spPr>
            <a:xfrm>
              <a:off x="2336800" y="1750498"/>
              <a:ext cx="577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8" name="Google Shape;348;p51"/>
            <p:cNvSpPr/>
            <p:nvPr/>
          </p:nvSpPr>
          <p:spPr>
            <a:xfrm>
              <a:off x="3363900" y="1500949"/>
              <a:ext cx="1991400" cy="1194900"/>
            </a:xfrm>
            <a:prstGeom prst="roundRect">
              <a:avLst>
                <a:gd fmla="val 10000" name="adj"/>
              </a:avLst>
            </a:prstGeom>
            <a:solidFill>
              <a:srgbClr val="BB9952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9" name="Google Shape;339;p51"/>
            <p:cNvSpPr txBox="1"/>
            <p:nvPr/>
          </p:nvSpPr>
          <p:spPr>
            <a:xfrm>
              <a:off x="3363900" y="1500949"/>
              <a:ext cx="19914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2400" spcFirstLastPara="1" rIns="102400" wrap="square" tIns="10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i="0" lang="zh-TW" sz="14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索引</a:t>
              </a:r>
              <a:endParaRPr i="0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i="0" lang="zh-TW" sz="14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（Indexing）</a:t>
              </a:r>
              <a:endParaRPr i="0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9" name="Google Shape;349;p51"/>
            <p:cNvSpPr/>
            <p:nvPr/>
          </p:nvSpPr>
          <p:spPr>
            <a:xfrm>
              <a:off x="5697738" y="1651334"/>
              <a:ext cx="725700" cy="4959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99B958"/>
            </a:solidFill>
            <a:ln>
              <a:noFill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0" name="Google Shape;350;p51"/>
            <p:cNvSpPr txBox="1"/>
            <p:nvPr/>
          </p:nvSpPr>
          <p:spPr>
            <a:xfrm>
              <a:off x="5697738" y="1750498"/>
              <a:ext cx="577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i="0" sz="12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1" name="Google Shape;351;p51"/>
            <p:cNvSpPr/>
            <p:nvPr/>
          </p:nvSpPr>
          <p:spPr>
            <a:xfrm>
              <a:off x="6724838" y="1500949"/>
              <a:ext cx="1991400" cy="1194900"/>
            </a:xfrm>
            <a:prstGeom prst="roundRect">
              <a:avLst>
                <a:gd fmla="val 10000" name="adj"/>
              </a:avLst>
            </a:prstGeom>
            <a:solidFill>
              <a:srgbClr val="99B958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1" name="Google Shape;341;p51"/>
            <p:cNvSpPr txBox="1"/>
            <p:nvPr/>
          </p:nvSpPr>
          <p:spPr>
            <a:xfrm>
              <a:off x="6724838" y="1500949"/>
              <a:ext cx="1991400" cy="79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2400" spcFirstLastPara="1" rIns="102400" wrap="square" tIns="102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i="0" lang="zh-TW" sz="14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排序</a:t>
              </a:r>
              <a:endParaRPr i="0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None/>
              </a:pPr>
              <a:r>
                <a:rPr i="0" lang="zh-TW" sz="1400" u="none" cap="none" strike="noStrik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（Ranking）</a:t>
              </a:r>
              <a:endParaRPr i="0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2" name="Google Shape;352;p51"/>
            <p:cNvSpPr/>
            <p:nvPr/>
          </p:nvSpPr>
          <p:spPr>
            <a:xfrm>
              <a:off x="6462090" y="2297461"/>
              <a:ext cx="2823900" cy="14880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99B9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3" name="Google Shape;353;p51"/>
            <p:cNvSpPr txBox="1"/>
            <p:nvPr/>
          </p:nvSpPr>
          <p:spPr>
            <a:xfrm>
              <a:off x="6462087" y="2297461"/>
              <a:ext cx="3020700" cy="13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2400" lIns="102400" spcFirstLastPara="1" rIns="102400" wrap="square" tIns="102400">
              <a:noAutofit/>
            </a:bodyPr>
            <a:lstStyle/>
            <a:p>
              <a:pPr indent="-152400" lvl="1" marL="152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網頁內容與關鍵字關聯性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152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標題與關鍵字關聯性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1524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品牌的搜尋量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-152400" lvl="1" marL="1524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icrosoft JhengHei"/>
                <a:buChar char="•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外部網站來的分享...等等因素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4" name="Google Shape;354;p51"/>
            <p:cNvSpPr/>
            <p:nvPr/>
          </p:nvSpPr>
          <p:spPr>
            <a:xfrm>
              <a:off x="3609921" y="2445101"/>
              <a:ext cx="2315100" cy="1017900"/>
            </a:xfrm>
            <a:prstGeom prst="roundRect">
              <a:avLst>
                <a:gd fmla="val 10000" name="adj"/>
              </a:avLst>
            </a:prstGeom>
            <a:solidFill>
              <a:srgbClr val="FFFFFF">
                <a:alpha val="89800"/>
              </a:srgbClr>
            </a:solidFill>
            <a:ln cap="flat" cmpd="sng" w="25400">
              <a:solidFill>
                <a:srgbClr val="BB99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275" lIns="82275" spcFirstLastPara="1" rIns="82275" wrap="square" tIns="8227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Font typeface="Microsoft JhengHei"/>
                <a:buChar char="●"/>
              </a:pPr>
              <a:r>
                <a:rPr lang="zh-TW">
                  <a:latin typeface="Microsoft JhengHei"/>
                  <a:ea typeface="Microsoft JhengHei"/>
                  <a:cs typeface="Microsoft JhengHei"/>
                  <a:sym typeface="Microsoft JhengHei"/>
                </a:rPr>
                <a:t>重複頁面問題</a:t>
              </a:r>
              <a:endParaRPr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355" name="Google Shape;355;p51"/>
          <p:cNvCxnSpPr>
            <a:stCxn id="344" idx="2"/>
            <a:endCxn id="335" idx="1"/>
          </p:cNvCxnSpPr>
          <p:nvPr/>
        </p:nvCxnSpPr>
        <p:spPr>
          <a:xfrm rot="5400000">
            <a:off x="844820" y="4549985"/>
            <a:ext cx="641100" cy="1043700"/>
          </a:xfrm>
          <a:prstGeom prst="bentConnector4">
            <a:avLst>
              <a:gd fmla="val 27310" name="adj1"/>
              <a:gd fmla="val 122820" name="adj2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51"/>
          <p:cNvCxnSpPr>
            <a:stCxn id="354" idx="2"/>
            <a:endCxn id="335" idx="3"/>
          </p:cNvCxnSpPr>
          <p:nvPr/>
        </p:nvCxnSpPr>
        <p:spPr>
          <a:xfrm rot="5400000">
            <a:off x="3561420" y="4241586"/>
            <a:ext cx="931200" cy="13701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7" name="Google Shape;357;p51"/>
          <p:cNvSpPr txBox="1"/>
          <p:nvPr/>
        </p:nvSpPr>
        <p:spPr>
          <a:xfrm>
            <a:off x="5161474" y="5465425"/>
            <a:ext cx="2698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Content SEO</a:t>
            </a:r>
            <a:endParaRPr b="0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58" name="Google Shape;358;p51"/>
          <p:cNvCxnSpPr>
            <a:stCxn id="353" idx="2"/>
            <a:endCxn id="357" idx="3"/>
          </p:cNvCxnSpPr>
          <p:nvPr/>
        </p:nvCxnSpPr>
        <p:spPr>
          <a:xfrm flipH="1" rot="-5400000">
            <a:off x="7159290" y="5055660"/>
            <a:ext cx="1137900" cy="263400"/>
          </a:xfrm>
          <a:prstGeom prst="bentConnector4">
            <a:avLst>
              <a:gd fmla="val 37218" name="adj1"/>
              <a:gd fmla="val 190417" name="adj2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51"/>
          <p:cNvCxnSpPr>
            <a:stCxn id="354" idx="2"/>
            <a:endCxn id="357" idx="1"/>
          </p:cNvCxnSpPr>
          <p:nvPr/>
        </p:nvCxnSpPr>
        <p:spPr>
          <a:xfrm flipH="1" rot="-5400000">
            <a:off x="4289220" y="4883886"/>
            <a:ext cx="1295100" cy="4494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實際執行</a:t>
            </a:r>
            <a:endParaRPr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" name="Google Shape;370;p53"/>
          <p:cNvSpPr txBox="1"/>
          <p:nvPr>
            <p:ph idx="1" type="body"/>
          </p:nvPr>
        </p:nvSpPr>
        <p:spPr>
          <a:xfrm>
            <a:off x="700556" y="1062565"/>
            <a:ext cx="7772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網站後台：若是網戰後台功能充足，即可完成Content SEO上所有的項目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" name="Google Shape;371;p53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你需要準備的東西 - 後台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2" name="Google Shape;37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13" y="2137450"/>
            <a:ext cx="8204575" cy="30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8" name="Google Shape;378;p54"/>
          <p:cNvSpPr txBox="1"/>
          <p:nvPr>
            <p:ph idx="1" type="body"/>
          </p:nvPr>
        </p:nvSpPr>
        <p:spPr>
          <a:xfrm>
            <a:off x="700556" y="1062565"/>
            <a:ext cx="7772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FTP（File Transfer Protocol）可以協助你直接拿到原始程式碼進行修改，藉由這樣的方式可以在Technical SEO上做出彈性極大的修改。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" name="Google Shape;379;p54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你需要準備的東西 - FTP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0" name="Google Shape;38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725" y="2605098"/>
            <a:ext cx="7612026" cy="31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搜尋引擎友好度</a:t>
            </a:r>
            <a:endParaRPr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/>
        </p:nvSpPr>
        <p:spPr>
          <a:xfrm>
            <a:off x="0" y="2780928"/>
            <a:ext cx="91440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500">
                <a:solidFill>
                  <a:srgbClr val="DB0202"/>
                </a:solidFill>
                <a:latin typeface="Arial"/>
                <a:ea typeface="Arial"/>
                <a:cs typeface="Arial"/>
                <a:sym typeface="Arial"/>
              </a:rPr>
              <a:t>關於awoo</a:t>
            </a:r>
            <a:endParaRPr sz="1300"/>
          </a:p>
        </p:txBody>
      </p:sp>
      <p:sp>
        <p:nvSpPr>
          <p:cNvPr id="213" name="Google Shape;213;p38"/>
          <p:cNvSpPr txBox="1"/>
          <p:nvPr/>
        </p:nvSpPr>
        <p:spPr>
          <a:xfrm>
            <a:off x="0" y="3688229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D8D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of awoo</a:t>
            </a:r>
            <a:endParaRPr sz="2200">
              <a:solidFill>
                <a:srgbClr val="D8D8D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6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1" name="Google Shape;391;p56"/>
          <p:cNvSpPr txBox="1"/>
          <p:nvPr>
            <p:ph idx="1" type="body"/>
          </p:nvPr>
        </p:nvSpPr>
        <p:spPr>
          <a:xfrm>
            <a:off x="700556" y="1062565"/>
            <a:ext cx="7772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使用Google Analytics即可針對所有網站流量進行分析</a:t>
            </a:r>
            <a:b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對於掌握網站流量與使用者的行為有相當好的幫助！</a:t>
            </a:r>
            <a:b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網址：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https://www.google.com.tw/intl/zh-TW/analytics/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使用Google Search Cnosole即可得知網站的相關搜尋資料</a:t>
            </a:r>
            <a:b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可以掌握使用者如何透過Google進入網站的相關數據！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網址：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https://www.google.com/webmasters/tools/home?hl=zh-TW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以上兩個工具為最基礎的工具，建議所有系所的網站都需要安裝！相關安裝方式可以參考：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5"/>
              </a:rPr>
              <a:t>分析工具安裝方法及授權說明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2" name="Google Shape;392;p56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 Google Search Console與GA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3" name="Google Shape;393;p56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7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9" name="Google Shape;399;p57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GA是什麼？</a:t>
            </a:r>
            <a:endParaRPr b="1" sz="2500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0" name="Google Shape;400;p57"/>
          <p:cNvSpPr txBox="1"/>
          <p:nvPr>
            <p:ph idx="1" type="body"/>
          </p:nvPr>
        </p:nvSpPr>
        <p:spPr>
          <a:xfrm>
            <a:off x="700556" y="1062565"/>
            <a:ext cx="7772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由Google推出的強大網站分析工具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流量來源與站內行為皆可監控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免費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01" name="Google Shape;40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00" y="2235750"/>
            <a:ext cx="7566000" cy="38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7" name="Google Shape;407;p58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安裝GA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08" name="Google Shape;4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300"/>
            <a:ext cx="6558524" cy="373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8"/>
          <p:cNvPicPr preferRelativeResize="0"/>
          <p:nvPr/>
        </p:nvPicPr>
        <p:blipFill rotWithShape="1">
          <a:blip r:embed="rId4">
            <a:alphaModFix/>
          </a:blip>
          <a:srcRect b="43252" l="0" r="0" t="0"/>
          <a:stretch/>
        </p:blipFill>
        <p:spPr>
          <a:xfrm>
            <a:off x="969450" y="4150551"/>
            <a:ext cx="8174551" cy="27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8"/>
          <p:cNvSpPr/>
          <p:nvPr/>
        </p:nvSpPr>
        <p:spPr>
          <a:xfrm>
            <a:off x="2226150" y="2860500"/>
            <a:ext cx="3578700" cy="1101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8"/>
          <p:cNvSpPr/>
          <p:nvPr/>
        </p:nvSpPr>
        <p:spPr>
          <a:xfrm>
            <a:off x="3140325" y="5143275"/>
            <a:ext cx="4172400" cy="900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2" name="Google Shape;412;p58"/>
          <p:cNvCxnSpPr>
            <a:stCxn id="410" idx="3"/>
            <a:endCxn id="411" idx="0"/>
          </p:cNvCxnSpPr>
          <p:nvPr/>
        </p:nvCxnSpPr>
        <p:spPr>
          <a:xfrm flipH="1">
            <a:off x="5226450" y="3411150"/>
            <a:ext cx="578400" cy="1732200"/>
          </a:xfrm>
          <a:prstGeom prst="curvedConnector4">
            <a:avLst>
              <a:gd fmla="val -41170" name="adj1"/>
              <a:gd fmla="val 65892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8" name="Google Shape;418;p59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Search Console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是什麼？</a:t>
            </a:r>
            <a:endParaRPr b="1" sz="2500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9" name="Google Shape;419;p59"/>
          <p:cNvSpPr txBox="1"/>
          <p:nvPr>
            <p:ph idx="1" type="body"/>
          </p:nvPr>
        </p:nvSpPr>
        <p:spPr>
          <a:xfrm>
            <a:off x="700556" y="1062565"/>
            <a:ext cx="7772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Google</a:t>
            </a: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針對站長提供的分析工具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針對Organic的流量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可以提交網頁、查看收錄狀況等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20" name="Google Shape;4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079" y="2275325"/>
            <a:ext cx="7499846" cy="4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6" name="Google Shape;426;p60"/>
          <p:cNvSpPr txBox="1"/>
          <p:nvPr>
            <p:ph idx="1" type="body"/>
          </p:nvPr>
        </p:nvSpPr>
        <p:spPr>
          <a:xfrm>
            <a:off x="700556" y="1062565"/>
            <a:ext cx="7772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「robots.txt」文件就像一個專寫給搜尋引擎訊息留言板，它可以告知搜尋引擎是否可以存取網站中的某些部分，是否可以對這些部分檢索。「robots.txt」檔案常應用在宣告網站的 sitemap.xml 檔儲存位置。</a:t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作法</a:t>
            </a:r>
            <a:r>
              <a:rPr b="1"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b="1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04800" lvl="0" marL="304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AutoNum type="arabicPeriod"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</a:t>
            </a: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robots.txt 檔案</a:t>
            </a: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加入下列語法</a:t>
            </a: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04800" lvl="0" marL="304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icrosoft JhengHei"/>
              <a:buAutoNum type="arabicPeriod"/>
            </a:pP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 robots.txt 檔案測試工具，測試「robots.txt」檔案。</a:t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0" i="0" lang="zh-TW" sz="1400" u="sng" cap="none" strike="noStrik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https://www.google.com/webmasters/tools/robots-testing-tool</a:t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（需要登入網站所在的Google Search Console帳號）</a:t>
            </a:r>
            <a:b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7" name="Google Shape;427;p60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設定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robots.txt 檔案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28" name="Google Shape;428;p60"/>
          <p:cNvGraphicFramePr/>
          <p:nvPr/>
        </p:nvGraphicFramePr>
        <p:xfrm>
          <a:off x="1137218" y="33604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{71E22ECF-1BD8-493A-B68C-333F214574FF}</a:tableStyleId>
              </a:tblPr>
              <a:tblGrid>
                <a:gridCol w="6096000"/>
              </a:tblGrid>
              <a:tr h="3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300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User-agent: *</a:t>
                      </a:r>
                      <a:br>
                        <a:rPr b="0" lang="zh-TW" sz="1300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lang="zh-TW" sz="1300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Allow: /</a:t>
                      </a:r>
                      <a:br>
                        <a:rPr b="0" lang="zh-TW" sz="1300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lang="zh-TW" sz="1300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Sitemap:</a:t>
                      </a:r>
                      <a:r>
                        <a:rPr b="0" lang="zh-TW" sz="13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http://系所網域/sitemap.xml</a:t>
                      </a:r>
                      <a:endParaRPr sz="13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1150" marB="41150" marR="82300" marL="82300"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sp>
        <p:nvSpPr>
          <p:cNvPr id="429" name="Google Shape;429;p60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0" name="Google Shape;430;p60"/>
          <p:cNvSpPr/>
          <p:nvPr/>
        </p:nvSpPr>
        <p:spPr>
          <a:xfrm>
            <a:off x="4871225" y="5607200"/>
            <a:ext cx="3719100" cy="8196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需要使用FTP修改程式碼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"/>
          <p:cNvSpPr txBox="1"/>
          <p:nvPr/>
        </p:nvSpPr>
        <p:spPr>
          <a:xfrm>
            <a:off x="685800" y="15717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6" name="Google Shape;436;p61"/>
          <p:cNvSpPr txBox="1"/>
          <p:nvPr>
            <p:ph idx="1" type="body"/>
          </p:nvPr>
        </p:nvSpPr>
        <p:spPr>
          <a:xfrm>
            <a:off x="583313" y="1026810"/>
            <a:ext cx="8331000" cy="56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在網站麵包屑資料加上結構化資料標記可以協助搜尋引擎判定「網頁資訊架構」、「目前頁面與他頁的階層關係」、「網站整體連結架構」，並且可讓搜尋結果頁面呈現更好的效果：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若因頁面視覺考量無法加上麵包屑，建議可選用 JSON-LD 規範的麵包屑語法。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參考資料：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https://developers.google.com/search/docs/data-types/breadcrumbs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作法：</a:t>
            </a:r>
            <a:endParaRPr b="1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在需要置入麵包屑的網頁&lt;head&gt;區塊加入 JSON-LD 語法。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 範例請參考下一頁 )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7" name="Google Shape;437;p61"/>
          <p:cNvSpPr txBox="1"/>
          <p:nvPr>
            <p:ph type="title"/>
          </p:nvPr>
        </p:nvSpPr>
        <p:spPr>
          <a:xfrm>
            <a:off x="1269065" y="0"/>
            <a:ext cx="7866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麵包屑優化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JSON-LD 規範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(1/3)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38" name="Google Shape;43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046" y="2010308"/>
            <a:ext cx="5793908" cy="17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1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5098625" y="5750825"/>
            <a:ext cx="3719100" cy="8196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需要使用FTP修改程式碼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/>
          <p:nvPr/>
        </p:nvSpPr>
        <p:spPr>
          <a:xfrm>
            <a:off x="685800" y="15717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6" name="Google Shape;446;p62"/>
          <p:cNvSpPr txBox="1"/>
          <p:nvPr>
            <p:ph idx="1" type="body"/>
          </p:nvPr>
        </p:nvSpPr>
        <p:spPr>
          <a:xfrm>
            <a:off x="583315" y="771905"/>
            <a:ext cx="8331000" cy="58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範例網址：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http://www17.tnu.edu.tw/ct/program-1.html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html 原始碼範例：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7" name="Google Shape;447;p62"/>
          <p:cNvSpPr txBox="1"/>
          <p:nvPr>
            <p:ph type="title"/>
          </p:nvPr>
        </p:nvSpPr>
        <p:spPr>
          <a:xfrm>
            <a:off x="1269065" y="0"/>
            <a:ext cx="7866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麵包屑優化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JSON-LD 規範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/3)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48" name="Google Shape;448;p62"/>
          <p:cNvGraphicFramePr/>
          <p:nvPr/>
        </p:nvGraphicFramePr>
        <p:xfrm>
          <a:off x="1120738" y="14687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{71E22ECF-1BD8-493A-B68C-333F214574FF}</a:tableStyleId>
              </a:tblPr>
              <a:tblGrid>
                <a:gridCol w="7256175"/>
              </a:tblGrid>
              <a:tr h="333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&lt;script type="application/ld+json"&gt;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{  "@context": "http://schema.org",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"@type": "BreadcrumbList",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"itemListElement": [{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"@type": "ListItem",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"position": </a:t>
                      </a:r>
                      <a:r>
                        <a:rPr lang="zh-TW" sz="1300">
                          <a:solidFill>
                            <a:srgbClr val="FF99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"item": {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"</a:t>
                      </a:r>
                      <a:r>
                        <a:rPr b="0" lang="zh-TW" sz="13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url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": "</a:t>
                      </a:r>
                      <a:r>
                        <a:rPr lang="zh-TW" sz="13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http://www17.tnu.edu.tw/ct/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"name": "</a:t>
                      </a:r>
                      <a:r>
                        <a:rPr lang="zh-TW" sz="13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首頁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     }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},{ "@type": "ListItem",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"position": </a:t>
                      </a:r>
                      <a:r>
                        <a:rPr lang="zh-TW" sz="1300">
                          <a:solidFill>
                            <a:srgbClr val="FF99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"item": {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"url": "</a:t>
                      </a:r>
                      <a:r>
                        <a:rPr lang="zh-TW" sz="13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http://www17.tnu.edu.tw/ct/program.html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"name": "</a:t>
                      </a:r>
                      <a:r>
                        <a:rPr lang="zh-TW" sz="13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課程規劃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  }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},{"@type": "ListItem",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"position": </a:t>
                      </a:r>
                      <a:r>
                        <a:rPr lang="zh-TW" sz="1300">
                          <a:solidFill>
                            <a:srgbClr val="FF99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"item": {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"</a:t>
                      </a:r>
                      <a:r>
                        <a:rPr b="0" lang="zh-TW" sz="13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url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": "</a:t>
                      </a:r>
                      <a:r>
                        <a:rPr lang="zh-TW" sz="13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http://www17.tnu.edu.tw/ct/program-1.html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",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   "name": "</a:t>
                      </a:r>
                      <a:r>
                        <a:rPr lang="zh-TW" sz="130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大學四年制</a:t>
                      </a: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"   }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}]}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&lt;/script&gt;</a:t>
                      </a:r>
                      <a:endParaRPr b="0" sz="1300">
                        <a:solidFill>
                          <a:srgbClr val="FFFFFF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1150" marB="41150" marR="82300" marL="82300"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sp>
        <p:nvSpPr>
          <p:cNvPr id="449" name="Google Shape;449;p62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3"/>
          <p:cNvSpPr txBox="1"/>
          <p:nvPr/>
        </p:nvSpPr>
        <p:spPr>
          <a:xfrm>
            <a:off x="685800" y="15717"/>
            <a:ext cx="77724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3"/>
          <p:cNvSpPr txBox="1"/>
          <p:nvPr>
            <p:ph idx="1" type="body"/>
          </p:nvPr>
        </p:nvSpPr>
        <p:spPr>
          <a:xfrm>
            <a:off x="583313" y="1026810"/>
            <a:ext cx="8331000" cy="56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設置完成後，建議使用「Google結構化資料檢查工具」，檢測麵包屑是否有設置正確。</a:t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測試工具網址：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https://developers.google.com/structured-data/testing-tool/</a:t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0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設置正確應該顯示出類似下圖的說明：</a:t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56" name="Google Shape;456;p63"/>
          <p:cNvSpPr txBox="1"/>
          <p:nvPr>
            <p:ph type="title"/>
          </p:nvPr>
        </p:nvSpPr>
        <p:spPr>
          <a:xfrm>
            <a:off x="1269065" y="0"/>
            <a:ext cx="7866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麵包屑優化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JSON-LD 規範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(3/3)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57" name="Google Shape;457;p63"/>
          <p:cNvGrpSpPr/>
          <p:nvPr/>
        </p:nvGrpSpPr>
        <p:grpSpPr>
          <a:xfrm>
            <a:off x="1137218" y="2532609"/>
            <a:ext cx="6869689" cy="3683035"/>
            <a:chOff x="615504" y="2441848"/>
            <a:chExt cx="7632988" cy="4092261"/>
          </a:xfrm>
        </p:grpSpPr>
        <p:pic>
          <p:nvPicPr>
            <p:cNvPr id="458" name="Google Shape;458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5504" y="2441848"/>
              <a:ext cx="6067500" cy="40101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sp>
          <p:nvSpPr>
            <p:cNvPr id="459" name="Google Shape;459;p63"/>
            <p:cNvSpPr/>
            <p:nvPr/>
          </p:nvSpPr>
          <p:spPr>
            <a:xfrm>
              <a:off x="5584056" y="2585864"/>
              <a:ext cx="1008000" cy="288000"/>
            </a:xfrm>
            <a:prstGeom prst="rect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0" name="Google Shape;460;p63"/>
            <p:cNvSpPr/>
            <p:nvPr/>
          </p:nvSpPr>
          <p:spPr>
            <a:xfrm>
              <a:off x="6655945" y="2579632"/>
              <a:ext cx="1016400" cy="7263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狀況為：沒有問題</a:t>
              </a:r>
              <a:endParaRPr sz="14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1" name="Google Shape;461;p63"/>
            <p:cNvSpPr/>
            <p:nvPr/>
          </p:nvSpPr>
          <p:spPr>
            <a:xfrm>
              <a:off x="2991768" y="3737992"/>
              <a:ext cx="1008000" cy="288000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2" name="Google Shape;462;p63"/>
            <p:cNvSpPr/>
            <p:nvPr/>
          </p:nvSpPr>
          <p:spPr>
            <a:xfrm>
              <a:off x="2991768" y="4530080"/>
              <a:ext cx="1008000" cy="288000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3" name="Google Shape;463;p63"/>
            <p:cNvSpPr/>
            <p:nvPr/>
          </p:nvSpPr>
          <p:spPr>
            <a:xfrm>
              <a:off x="2991768" y="5322168"/>
              <a:ext cx="1008000" cy="288000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4" name="Google Shape;464;p63"/>
            <p:cNvSpPr/>
            <p:nvPr/>
          </p:nvSpPr>
          <p:spPr>
            <a:xfrm>
              <a:off x="3006858" y="6142329"/>
              <a:ext cx="3585300" cy="288000"/>
            </a:xfrm>
            <a:prstGeom prst="rect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1125" lIns="82275" spcFirstLastPara="1" rIns="82275" wrap="square" tIns="41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5" name="Google Shape;465;p63"/>
            <p:cNvSpPr/>
            <p:nvPr/>
          </p:nvSpPr>
          <p:spPr>
            <a:xfrm>
              <a:off x="4079432" y="3634172"/>
              <a:ext cx="1440300" cy="4956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1125" lIns="82275" spcFirstLastPara="1" rIns="82275" wrap="square" tIns="41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第一層名稱</a:t>
              </a:r>
              <a:endParaRPr sz="13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6" name="Google Shape;466;p63"/>
            <p:cNvSpPr/>
            <p:nvPr/>
          </p:nvSpPr>
          <p:spPr>
            <a:xfrm>
              <a:off x="4079432" y="4412285"/>
              <a:ext cx="1440300" cy="4956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1125" lIns="82275" spcFirstLastPara="1" rIns="82275" wrap="square" tIns="41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第二層名稱</a:t>
              </a:r>
              <a:endParaRPr sz="13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7" name="Google Shape;467;p63"/>
            <p:cNvSpPr/>
            <p:nvPr/>
          </p:nvSpPr>
          <p:spPr>
            <a:xfrm>
              <a:off x="4080442" y="5218348"/>
              <a:ext cx="1440300" cy="4956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1125" lIns="82275" spcFirstLastPara="1" rIns="82275" wrap="square" tIns="41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第三層名稱</a:t>
              </a:r>
              <a:endParaRPr sz="13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68" name="Google Shape;468;p63"/>
            <p:cNvSpPr/>
            <p:nvPr/>
          </p:nvSpPr>
          <p:spPr>
            <a:xfrm>
              <a:off x="6808192" y="6038509"/>
              <a:ext cx="1440300" cy="4956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1125" lIns="82275" spcFirstLastPara="1" rIns="82275" wrap="square" tIns="41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第四層名稱</a:t>
              </a:r>
              <a:endParaRPr sz="14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69" name="Google Shape;469;p63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4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網址結構</a:t>
            </a:r>
            <a:endParaRPr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0" name="Google Shape;480;p65"/>
          <p:cNvSpPr txBox="1"/>
          <p:nvPr>
            <p:ph idx="1" type="body"/>
          </p:nvPr>
        </p:nvSpPr>
        <p:spPr>
          <a:xfrm>
            <a:off x="700556" y="1062565"/>
            <a:ext cx="7772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建議統一網站的網域為：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系所簡寫</a:t>
            </a: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.tnu.edu.tw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並且首頁統一為以上URL，不在後面加上任何子目錄。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以「營建與空間設計系」為例，目前首頁為：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http://www17.tnu.edu.tw/ct/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建議修正為：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http://ct.tnu.edu.tw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並且不要允許有其他網址也可以同樣前往到系所的官網</a:t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1" name="Google Shape;481;p65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建議修改網址結構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2" name="Google Shape;482;p65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3" name="Google Shape;483;p65"/>
          <p:cNvSpPr/>
          <p:nvPr/>
        </p:nvSpPr>
        <p:spPr>
          <a:xfrm>
            <a:off x="4871225" y="5759600"/>
            <a:ext cx="3719100" cy="8196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需要使用FTP修改程式碼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96" y="59026"/>
            <a:ext cx="9052500" cy="67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6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行動版網頁搜尋引擎最佳化設定</a:t>
            </a:r>
            <a:endParaRPr b="1"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7"/>
          <p:cNvSpPr txBox="1"/>
          <p:nvPr>
            <p:ph idx="1" type="body"/>
          </p:nvPr>
        </p:nvSpPr>
        <p:spPr>
          <a:xfrm>
            <a:off x="694900" y="886350"/>
            <a:ext cx="7772400" cy="58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行動科技正在改變世界，在許多國家智慧型手機的數量已經超過個人電腦，而根據資策會公佈的最新調查結果顯示，台灣使用行動裝置人口超過1600萬人，約每4人便有3人為行動裝置使用者，因此</a:t>
            </a:r>
            <a:r>
              <a:rPr b="1"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打造適合行動裝置瀏覽的網站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是經營線上業務的一項重要環節，電腦版網站會造成行動裝置使用者在瀏覽和使用上的不便。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參考文件：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Google 《行動版網站搜尋引擎最佳化總覽》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mobile friendly.png" id="494" name="Google Shape;49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8460" y="2676285"/>
            <a:ext cx="3565259" cy="318930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5" name="Google Shape;495;p67"/>
          <p:cNvSpPr txBox="1"/>
          <p:nvPr/>
        </p:nvSpPr>
        <p:spPr>
          <a:xfrm>
            <a:off x="668655" y="62080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6" name="Google Shape;496;p67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 種行動版網站實務作法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7" name="Google Shape;497;p67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8" name="Google Shape;498;p67"/>
          <p:cNvSpPr/>
          <p:nvPr/>
        </p:nvSpPr>
        <p:spPr>
          <a:xfrm>
            <a:off x="5278150" y="5810675"/>
            <a:ext cx="3719100" cy="8196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需要使用FTP修改程式碼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8"/>
          <p:cNvSpPr txBox="1"/>
          <p:nvPr>
            <p:ph idx="1" type="body"/>
          </p:nvPr>
        </p:nvSpPr>
        <p:spPr>
          <a:xfrm>
            <a:off x="706000" y="946275"/>
            <a:ext cx="76977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如要讓網站能夠處理所有類型和大小的瀏覽畫面，有三種主要的實作技術供您採用：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2527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921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➔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回應式網頁設計(</a:t>
            </a:r>
            <a:r>
              <a:rPr lang="zh-TW" sz="1400">
                <a:solidFill>
                  <a:srgbClr val="222222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Responsive Web Design)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921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icrosoft JhengHei"/>
              <a:buChar char="➔"/>
            </a:pPr>
            <a:r>
              <a:rPr lang="zh-TW" sz="1400">
                <a:solidFill>
                  <a:srgbClr val="222222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動態網頁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921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icrosoft JhengHei"/>
              <a:buChar char="➔"/>
            </a:pPr>
            <a:r>
              <a:rPr lang="zh-TW" sz="1400">
                <a:solidFill>
                  <a:srgbClr val="222222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獨立網址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(三種實作技術的修缺點詳見下頁)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參考文件：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Google 《行動版網站搜尋引擎最佳化總覽》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4" name="Google Shape;504;p68"/>
          <p:cNvSpPr txBox="1"/>
          <p:nvPr/>
        </p:nvSpPr>
        <p:spPr>
          <a:xfrm>
            <a:off x="668655" y="62080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5" name="Google Shape;505;p68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 種行動版網站實務作法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RWD.png" id="506" name="Google Shape;50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5375" y="2201700"/>
            <a:ext cx="5334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8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8" name="Google Shape;508;p68"/>
          <p:cNvSpPr/>
          <p:nvPr/>
        </p:nvSpPr>
        <p:spPr>
          <a:xfrm>
            <a:off x="5242250" y="5788975"/>
            <a:ext cx="3719100" cy="8196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需要使用FTP修改程式碼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9"/>
          <p:cNvSpPr txBox="1"/>
          <p:nvPr>
            <p:ph idx="1" type="body"/>
          </p:nvPr>
        </p:nvSpPr>
        <p:spPr>
          <a:xfrm>
            <a:off x="700560" y="719663"/>
            <a:ext cx="7519800" cy="5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有關行動裝置版網頁的三種作法，主要有下面三種，各自的優缺點如下：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25273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92100" lvl="0" marL="406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/>
            </a:pPr>
            <a:r>
              <a:rPr b="1"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回應式網頁設計(RWD)</a:t>
            </a:r>
            <a:endParaRPr b="1"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優點：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桌機版手機版網址相同、無重複性網頁的問題、可整合桌機手機流量權重、對搜尋引擎索引友善、維護簡單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缺點：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現在已經存在桌機版網站，若要選擇使用RWD設計，必須整個打掉重做網站。手機版與桌機版的導覽列會相同。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92100" lvl="0" marL="406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 startAt="2"/>
            </a:pPr>
            <a:r>
              <a:rPr b="1"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動態網頁</a:t>
            </a:r>
            <a:endParaRPr b="1"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優點：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桌機版手機版網址相同、無重複性網頁的問題、手機版與桌機版的導覽列可以不相同 ( 可專為手機版網頁製作特有的導覽列或是內容 )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缺點：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技術較難，所以相對來說製作費用較昂貴。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(見下頁)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4" name="Google Shape;514;p69"/>
          <p:cNvSpPr/>
          <p:nvPr/>
        </p:nvSpPr>
        <p:spPr>
          <a:xfrm>
            <a:off x="700695" y="1252755"/>
            <a:ext cx="7472400" cy="2488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9"/>
          <p:cNvSpPr txBox="1"/>
          <p:nvPr/>
        </p:nvSpPr>
        <p:spPr>
          <a:xfrm>
            <a:off x="668655" y="62080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6" name="Google Shape;516;p69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 種行動版網站實務作法(1/2)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7" name="Google Shape;517;p69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8" name="Google Shape;518;p69"/>
          <p:cNvSpPr/>
          <p:nvPr/>
        </p:nvSpPr>
        <p:spPr>
          <a:xfrm>
            <a:off x="5151083" y="1027373"/>
            <a:ext cx="3592500" cy="814200"/>
          </a:xfrm>
          <a:prstGeom prst="wedgeRectCallout">
            <a:avLst>
              <a:gd fmla="val -46610" name="adj1"/>
              <a:gd fmla="val 76158" name="adj2"/>
            </a:avLst>
          </a:prstGeom>
          <a:solidFill>
            <a:srgbClr val="CCCCCC"/>
          </a:solidFill>
          <a:ln cap="flat" cmpd="sng" w="190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Google 是推薦使用「回應式網頁設計(RWD)」，</a:t>
            </a:r>
            <a:r>
              <a:rPr lang="zh-TW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目前如電子系網站就有RWD功能！</a:t>
            </a:r>
            <a:endParaRPr sz="1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9" name="Google Shape;519;p69"/>
          <p:cNvSpPr/>
          <p:nvPr/>
        </p:nvSpPr>
        <p:spPr>
          <a:xfrm>
            <a:off x="4871225" y="5607200"/>
            <a:ext cx="3719100" cy="8196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需要使用FTP修改程式碼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0"/>
          <p:cNvSpPr txBox="1"/>
          <p:nvPr>
            <p:ph idx="1" type="body"/>
          </p:nvPr>
        </p:nvSpPr>
        <p:spPr>
          <a:xfrm>
            <a:off x="700560" y="719663"/>
            <a:ext cx="7519800" cy="5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(延續上頁)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921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 startAt="3"/>
            </a:pPr>
            <a:r>
              <a:rPr b="1"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獨立網址</a:t>
            </a:r>
            <a:endParaRPr b="1"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優點：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技術較簡單、手機版與桌機版的導覽列可以不相同 ( 可專為手機版網頁製作特有的導覽列或是內容 )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缺點：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桌機版手機版網址不相同將會造成有重複網頁的問題、分散桌機手機流量權重、因為桌機手機為不同的兩個網站，維護上成本較高。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2527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參考文件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《行動版網站搜尋引擎最佳化總覽》：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https://developers.google.com/webmasters/mobile-sites/mobile-seo/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25273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5" name="Google Shape;525;p70"/>
          <p:cNvSpPr txBox="1"/>
          <p:nvPr/>
        </p:nvSpPr>
        <p:spPr>
          <a:xfrm>
            <a:off x="668655" y="62080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6" name="Google Shape;526;p70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 種行動版網站實務作法(2/2)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7" name="Google Shape;527;p70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8" name="Google Shape;528;p70"/>
          <p:cNvSpPr/>
          <p:nvPr/>
        </p:nvSpPr>
        <p:spPr>
          <a:xfrm>
            <a:off x="4871225" y="5607200"/>
            <a:ext cx="3719100" cy="8196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需要使用FTP修改程式碼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1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尋找關鍵字</a:t>
            </a:r>
            <a:endParaRPr b="1"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2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9" name="Google Shape;539;p72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透過天下無狗尋找相關關鍵字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40" name="Google Shape;54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50" y="863775"/>
            <a:ext cx="6397951" cy="23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Google Shape;541;p72"/>
          <p:cNvGrpSpPr/>
          <p:nvPr/>
        </p:nvGrpSpPr>
        <p:grpSpPr>
          <a:xfrm>
            <a:off x="243263" y="2143225"/>
            <a:ext cx="8657474" cy="4714782"/>
            <a:chOff x="243263" y="708050"/>
            <a:chExt cx="8657474" cy="4714782"/>
          </a:xfrm>
        </p:grpSpPr>
        <p:pic>
          <p:nvPicPr>
            <p:cNvPr id="542" name="Google Shape;542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3263" y="2081482"/>
              <a:ext cx="8657474" cy="334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33000" y="708050"/>
              <a:ext cx="2857325" cy="4306725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44" name="Google Shape;544;p72"/>
            <p:cNvSpPr/>
            <p:nvPr/>
          </p:nvSpPr>
          <p:spPr>
            <a:xfrm>
              <a:off x="1029300" y="3016075"/>
              <a:ext cx="1412400" cy="18072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45" name="Google Shape;545;p72"/>
            <p:cNvCxnSpPr>
              <a:stCxn id="544" idx="3"/>
              <a:endCxn id="543" idx="1"/>
            </p:cNvCxnSpPr>
            <p:nvPr/>
          </p:nvCxnSpPr>
          <p:spPr>
            <a:xfrm flipH="1" rot="10800000">
              <a:off x="2441700" y="2861275"/>
              <a:ext cx="3291300" cy="10584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3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1" name="Google Shape;551;p73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透過天下無狗尋找相關關鍵字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52" name="Google Shape;552;p73"/>
          <p:cNvGraphicFramePr/>
          <p:nvPr/>
        </p:nvGraphicFramePr>
        <p:xfrm>
          <a:off x="685788" y="89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{EE6CBC5A-8BFA-42A2-9E36-4F3F4ED7BC4F}</a:tableStyleId>
              </a:tblPr>
              <a:tblGrid>
                <a:gridCol w="1908175"/>
                <a:gridCol w="1493975"/>
              </a:tblGrid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Keyword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Search Volume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2900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出路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1600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電機系出路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1600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排名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880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電機系排名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880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學什麼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590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英文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590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課程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390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電機系課程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390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介紹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320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出路 ptt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元智大學 電機系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電機系 朴信惠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嘉義大學 電機系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110</a:t>
                      </a:r>
                      <a:endParaRPr b="1" sz="10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3" name="Google Shape;553;p73"/>
          <p:cNvSpPr/>
          <p:nvPr/>
        </p:nvSpPr>
        <p:spPr>
          <a:xfrm>
            <a:off x="685800" y="1687575"/>
            <a:ext cx="1169400" cy="56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73"/>
          <p:cNvSpPr/>
          <p:nvPr/>
        </p:nvSpPr>
        <p:spPr>
          <a:xfrm>
            <a:off x="685800" y="3874625"/>
            <a:ext cx="1169400" cy="562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73"/>
          <p:cNvSpPr/>
          <p:nvPr/>
        </p:nvSpPr>
        <p:spPr>
          <a:xfrm>
            <a:off x="685800" y="3076075"/>
            <a:ext cx="1169400" cy="275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3"/>
          <p:cNvSpPr/>
          <p:nvPr/>
        </p:nvSpPr>
        <p:spPr>
          <a:xfrm>
            <a:off x="4835300" y="1862125"/>
            <a:ext cx="3506700" cy="18792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大家對電機系最有興趣的話題：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FFFFFF"/>
                </a:solidFill>
              </a:rPr>
              <a:t>就讀之後的出路到底如何</a:t>
            </a:r>
            <a:endParaRPr b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4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2" name="Google Shape;562;p74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觀察搜尋結果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63" name="Google Shape;56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25" y="775853"/>
            <a:ext cx="5976476" cy="57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4"/>
          <p:cNvSpPr/>
          <p:nvPr/>
        </p:nvSpPr>
        <p:spPr>
          <a:xfrm>
            <a:off x="6199725" y="4950025"/>
            <a:ext cx="1962900" cy="6423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FFFF"/>
                </a:solidFill>
              </a:rPr>
              <a:t>人力銀行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565" name="Google Shape;565;p74"/>
          <p:cNvSpPr/>
          <p:nvPr/>
        </p:nvSpPr>
        <p:spPr>
          <a:xfrm>
            <a:off x="6199725" y="1954675"/>
            <a:ext cx="1232700" cy="3075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FFFF"/>
                </a:solidFill>
              </a:rPr>
              <a:t>新聞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66" name="Google Shape;566;p74"/>
          <p:cNvSpPr/>
          <p:nvPr/>
        </p:nvSpPr>
        <p:spPr>
          <a:xfrm>
            <a:off x="1184900" y="4224900"/>
            <a:ext cx="4751400" cy="2310000"/>
          </a:xfrm>
          <a:prstGeom prst="rect">
            <a:avLst/>
          </a:prstGeom>
          <a:noFill/>
          <a:ln cap="flat" cmpd="sng" w="9525">
            <a:solidFill>
              <a:srgbClr val="FC59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4"/>
          <p:cNvSpPr/>
          <p:nvPr/>
        </p:nvSpPr>
        <p:spPr>
          <a:xfrm>
            <a:off x="1184900" y="1954675"/>
            <a:ext cx="4751400" cy="691500"/>
          </a:xfrm>
          <a:prstGeom prst="rect">
            <a:avLst/>
          </a:prstGeom>
          <a:noFill/>
          <a:ln cap="flat" cmpd="sng" w="9525">
            <a:solidFill>
              <a:srgbClr val="FC59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74"/>
          <p:cNvSpPr/>
          <p:nvPr/>
        </p:nvSpPr>
        <p:spPr>
          <a:xfrm>
            <a:off x="1184900" y="2718925"/>
            <a:ext cx="4751400" cy="691500"/>
          </a:xfrm>
          <a:prstGeom prst="rect">
            <a:avLst/>
          </a:prstGeom>
          <a:noFill/>
          <a:ln cap="flat" cmpd="sng" w="9525">
            <a:solidFill>
              <a:srgbClr val="FC59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74"/>
          <p:cNvSpPr/>
          <p:nvPr/>
        </p:nvSpPr>
        <p:spPr>
          <a:xfrm>
            <a:off x="1184900" y="3483163"/>
            <a:ext cx="4751400" cy="691500"/>
          </a:xfrm>
          <a:prstGeom prst="rect">
            <a:avLst/>
          </a:prstGeom>
          <a:noFill/>
          <a:ln cap="flat" cmpd="sng" w="9525">
            <a:solidFill>
              <a:srgbClr val="FC59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4"/>
          <p:cNvSpPr/>
          <p:nvPr/>
        </p:nvSpPr>
        <p:spPr>
          <a:xfrm>
            <a:off x="6199725" y="2777325"/>
            <a:ext cx="1232700" cy="3075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FFFF"/>
                </a:solidFill>
              </a:rPr>
              <a:t>部落格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71" name="Google Shape;571;p74"/>
          <p:cNvSpPr/>
          <p:nvPr/>
        </p:nvSpPr>
        <p:spPr>
          <a:xfrm>
            <a:off x="6199725" y="3509625"/>
            <a:ext cx="1232700" cy="307500"/>
          </a:xfrm>
          <a:prstGeom prst="rect">
            <a:avLst/>
          </a:prstGeom>
          <a:solidFill>
            <a:srgbClr val="FC59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FFFFFF"/>
                </a:solidFill>
              </a:rPr>
              <a:t>新聞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5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7" name="Google Shape;577;p75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觀察對手的文章內容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78" name="Google Shape;578;p75"/>
          <p:cNvPicPr preferRelativeResize="0"/>
          <p:nvPr/>
        </p:nvPicPr>
        <p:blipFill rotWithShape="1">
          <a:blip r:embed="rId3">
            <a:alphaModFix/>
          </a:blip>
          <a:srcRect b="60877" l="0" r="0" t="0"/>
          <a:stretch/>
        </p:blipFill>
        <p:spPr>
          <a:xfrm>
            <a:off x="388875" y="772150"/>
            <a:ext cx="3236450" cy="5893898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5"/>
          <p:cNvSpPr txBox="1"/>
          <p:nvPr/>
        </p:nvSpPr>
        <p:spPr>
          <a:xfrm>
            <a:off x="3887075" y="1164825"/>
            <a:ext cx="515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泛科學：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「「電機系憑什麼為二類榜首？」因為電機畢業工作和薪水都比較好嗎？」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C00000"/>
                </a:solidFill>
              </a:rPr>
              <a:t>第一段：破題說重點</a:t>
            </a:r>
            <a:endParaRPr sz="18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</a:rPr>
              <a:t>台灣科技業多以硬體為主</a:t>
            </a:r>
            <a:endParaRPr sz="1200">
              <a:solidFill>
                <a:srgbClr val="333333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</a:rPr>
              <a:t>任何跟電有關的東西，皆屬於電機範疇</a:t>
            </a:r>
            <a:endParaRPr sz="1200">
              <a:solidFill>
                <a:srgbClr val="333333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  <a:highlight>
                  <a:srgbClr val="F4F4F4"/>
                </a:highlight>
              </a:rPr>
              <a:t>電機範疇廣</a:t>
            </a:r>
            <a:endParaRPr sz="1200">
              <a:solidFill>
                <a:srgbClr val="333333"/>
              </a:solidFill>
              <a:highlight>
                <a:srgbClr val="F4F4F4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4F4F4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C00000"/>
                </a:solidFill>
              </a:rPr>
              <a:t>第二段：五大重點解釋電機系</a:t>
            </a:r>
            <a:endParaRPr sz="1800">
              <a:solidFill>
                <a:srgbClr val="C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</a:rPr>
              <a:t>電機到底在唸什麼？</a:t>
            </a:r>
            <a:endParaRPr sz="1200">
              <a:solidFill>
                <a:srgbClr val="333333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</a:rPr>
              <a:t>電機系未來能幹嘛？</a:t>
            </a:r>
            <a:endParaRPr sz="1200">
              <a:solidFill>
                <a:srgbClr val="333333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</a:rPr>
              <a:t>電機和資工差在哪裡？</a:t>
            </a:r>
            <a:endParaRPr sz="1200">
              <a:solidFill>
                <a:srgbClr val="333333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</a:rPr>
              <a:t>唸電機系數學物理要很好嗎？</a:t>
            </a:r>
            <a:endParaRPr sz="1200">
              <a:solidFill>
                <a:srgbClr val="333333"/>
              </a:solidFill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zh-TW" sz="1200">
                <a:solidFill>
                  <a:srgbClr val="333333"/>
                </a:solidFill>
              </a:rPr>
              <a:t>念電機系交得到男女朋友嗎？</a:t>
            </a:r>
            <a:endParaRPr sz="1200">
              <a:solidFill>
                <a:srgbClr val="33333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5" name="Google Shape;225;p40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關於我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6" name="Google Shape;226;p40"/>
          <p:cNvSpPr txBox="1"/>
          <p:nvPr>
            <p:ph idx="1" type="body"/>
          </p:nvPr>
        </p:nvSpPr>
        <p:spPr>
          <a:xfrm>
            <a:off x="685800" y="1900525"/>
            <a:ext cx="7889700" cy="3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lang="zh-TW" sz="2400">
                <a:solidFill>
                  <a:srgbClr val="000000"/>
                </a:solidFill>
              </a:rPr>
              <a:t>姓名：Frank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lang="zh-TW" sz="2400">
                <a:solidFill>
                  <a:srgbClr val="000000"/>
                </a:solidFill>
              </a:rPr>
              <a:t>職稱：SEO工程師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lang="zh-TW" sz="2400">
                <a:solidFill>
                  <a:srgbClr val="000000"/>
                </a:solidFill>
              </a:rPr>
              <a:t>專長：SEO網站優化、內容行銷、網站流量分析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lang="zh-TW" sz="2400">
                <a:solidFill>
                  <a:srgbClr val="000000"/>
                </a:solidFill>
              </a:rPr>
              <a:t>曾經手客戶：從算命師到花旗銀行皆有SEO操作經驗</a:t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搜尋體驗</a:t>
            </a:r>
            <a:endParaRPr b="1"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7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0" name="Google Shape;590;p77"/>
          <p:cNvSpPr txBox="1"/>
          <p:nvPr>
            <p:ph idx="1" type="body"/>
          </p:nvPr>
        </p:nvSpPr>
        <p:spPr>
          <a:xfrm>
            <a:off x="700556" y="1062565"/>
            <a:ext cx="7772400" cy="5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0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Title、Description 是 SEO 的重要項目，故需要仔細撰寫，不只要能讓排名提升，還要能夠讓訪客了解網頁的主題或吸引訪客進入網站。</a:t>
            </a:r>
            <a:endParaRPr b="0" i="0" sz="14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03200" lvl="0" marL="30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Title/Description</a:t>
            </a:r>
            <a:r>
              <a:rPr b="1" i="0" lang="zh-TW" sz="1400" u="none" cap="none" strike="noStrike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規範</a:t>
            </a:r>
            <a:r>
              <a:rPr b="1" lang="zh-TW" sz="14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b="1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03200" lvl="0" marL="30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03200" lvl="0" marL="30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03200" lvl="0" marL="30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1" name="Google Shape;591;p77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良好的 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Title/Keyword/Description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範例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92" name="Google Shape;592;p77"/>
          <p:cNvGraphicFramePr/>
          <p:nvPr/>
        </p:nvGraphicFramePr>
        <p:xfrm>
          <a:off x="847570" y="27798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{71E22ECF-1BD8-493A-B68C-333F214574FF}</a:tableStyleId>
              </a:tblPr>
              <a:tblGrid>
                <a:gridCol w="7323200"/>
              </a:tblGrid>
              <a:tr h="33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Title：</a:t>
                      </a:r>
                      <a:r>
                        <a:rPr b="0" lang="zh-TW" sz="14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25個字 ( 50 個英文字，也就是50 個字元 ) 以內，包含標點符號，品牌名放在最後面。</a:t>
                      </a:r>
                      <a:r>
                        <a:rPr b="0" lang="zh-TW" sz="1400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注意！對於首頁，請把品牌名放置到最前面。</a:t>
                      </a:r>
                      <a:endParaRPr sz="1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zh-TW" sz="14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Description：</a:t>
                      </a:r>
                      <a:r>
                        <a:rPr b="0" lang="zh-TW" sz="14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作用為傳達網頁內容大綱，撰寫 Description 文案時請與網頁內容緊扣。75-80 中文字 ( 150 - 160 個英文字，也就是 150 - 160 個字元 ) 以內，包含標點符號。超過請以程式截斷。</a:t>
                      </a:r>
                      <a:endParaRPr sz="14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1150" marB="41150" marR="82300" marL="82300"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593" name="Google Shape;593;p77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8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9" name="Google Shape;599;p78"/>
          <p:cNvSpPr txBox="1"/>
          <p:nvPr/>
        </p:nvSpPr>
        <p:spPr>
          <a:xfrm>
            <a:off x="668655" y="1980248"/>
            <a:ext cx="7772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0" name="Google Shape;600;p78"/>
          <p:cNvSpPr txBox="1"/>
          <p:nvPr>
            <p:ph idx="1" type="body"/>
          </p:nvPr>
        </p:nvSpPr>
        <p:spPr>
          <a:xfrm>
            <a:off x="700560" y="1062562"/>
            <a:ext cx="7772400" cy="5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建議所有系所的首頁可以統一如以下規範：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Title/Description規範：</a:t>
            </a:r>
            <a:endParaRPr b="1"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b="0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Title：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XXX系 - 私立東南科技大學 - （帶入相關關鍵字，不超過12字）</a:t>
            </a:r>
            <a:endParaRPr b="0" i="0" sz="14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b="0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Description：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東南科大XX系</a:t>
            </a:r>
            <a:r>
              <a:rPr lang="zh-TW" sz="1400">
                <a:solidFill>
                  <a:srgbClr val="3876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簡短介紹（約30字）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，配合全校1131的畢業資格制度，與全台灣最先系統化推動全校全系實習機制，讓所有學生畢業完美銜接職場！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範例頁面：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http://140.129.118.240/?page=main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Title：資訊科技系 - 私立東南科技大學 - 北部科大資訊系、科大資訊工程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Description：東南科大資訊科技系</a:t>
            </a:r>
            <a:r>
              <a:rPr lang="zh-TW" sz="1400">
                <a:solidFill>
                  <a:srgbClr val="3876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強調資源整合、遊戲介面、管理後臺、寫程式碼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，配合全校1131的畢業資格制度，與全台灣最先系統化推動全校全系實習機制，讓所有學生畢業完美銜接職場！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1" name="Google Shape;601;p78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Title/Description 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優化－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首頁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2" name="Google Shape;602;p78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FFFF00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9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8" name="Google Shape;608;p79"/>
          <p:cNvSpPr txBox="1"/>
          <p:nvPr/>
        </p:nvSpPr>
        <p:spPr>
          <a:xfrm>
            <a:off x="668655" y="1980248"/>
            <a:ext cx="7772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9" name="Google Shape;609;p79"/>
          <p:cNvSpPr txBox="1"/>
          <p:nvPr>
            <p:ph idx="1" type="body"/>
          </p:nvPr>
        </p:nvSpPr>
        <p:spPr>
          <a:xfrm>
            <a:off x="700556" y="1062565"/>
            <a:ext cx="77724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建議環站Title/Description優化</a:t>
            </a:r>
            <a:endParaRPr b="1" i="0" sz="14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b="0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Title：</a:t>
            </a:r>
            <a:r>
              <a:rPr lang="zh-TW" sz="1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頁面主題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東南科大XX系</a:t>
            </a:r>
            <a:endParaRPr b="0" i="0" sz="14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b="0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Description：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東南科大XX系</a:t>
            </a:r>
            <a:r>
              <a:rPr lang="zh-TW" sz="1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頁面主題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頁面。東南科大XX系</a:t>
            </a:r>
            <a:r>
              <a:rPr lang="zh-TW" sz="1400">
                <a:solidFill>
                  <a:srgbClr val="3876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簡短介紹（約30字）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，配合全校1131的畢業資格制度，與全台灣最先系統化推動全校全系實習機制，讓所有學生畢業完美銜接職場！</a:t>
            </a:r>
            <a:b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b="1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範例網址：</a:t>
            </a:r>
            <a:r>
              <a:rPr lang="zh-TW" sz="14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http://140.129.118.240/?page=about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b="0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Title：</a:t>
            </a:r>
            <a:r>
              <a:rPr lang="zh-TW" sz="1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系所簡介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東南科大資訊科技系</a:t>
            </a:r>
            <a:endParaRPr b="0" i="0" sz="1400" u="none" cap="none" strike="noStrike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1" marL="6731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–"/>
            </a:pPr>
            <a:r>
              <a:rPr b="0" i="0" lang="zh-TW" sz="1400" u="none" cap="none" strike="noStrike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Description：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東南科大資訊科技系</a:t>
            </a:r>
            <a:r>
              <a:rPr lang="zh-TW" sz="1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系所簡介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頁面。東南科大資訊科技系</a:t>
            </a:r>
            <a:r>
              <a:rPr lang="zh-TW" sz="1400">
                <a:solidFill>
                  <a:srgbClr val="3876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強調資源整合、遊戲介面、管理後臺、寫程式碼</a:t>
            </a: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，配合全校1131的畢業資格制度，與全台灣最先系統化推動全校全系實習機制，讓所有學生畢業完美銜接職場！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03200" lvl="0" marL="304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0" name="Google Shape;610;p79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Title/Description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－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</a:t>
            </a:r>
            <a:r>
              <a:rPr b="1" i="0" lang="zh-TW" sz="2500" u="none" cap="none" strike="noStrike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站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規範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1" name="Google Shape;611;p79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93C47D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0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內容品質</a:t>
            </a:r>
            <a:endParaRPr b="1"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1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2" name="Google Shape;622;p81"/>
          <p:cNvSpPr txBox="1"/>
          <p:nvPr/>
        </p:nvSpPr>
        <p:spPr>
          <a:xfrm>
            <a:off x="668655" y="1980248"/>
            <a:ext cx="7772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3" name="Google Shape;623;p81"/>
          <p:cNvSpPr txBox="1"/>
          <p:nvPr>
            <p:ph idx="1" type="body"/>
          </p:nvPr>
        </p:nvSpPr>
        <p:spPr>
          <a:xfrm>
            <a:off x="700556" y="1062565"/>
            <a:ext cx="77724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-203200" lvl="0" marL="304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本次目標為提升東南科大在搜尋引擎上的能見度，因此建議可以在各系所網站內規化以下頁面：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03200" lvl="0" marL="3048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課程介紹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畢業學長姐成果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如此一來可以競爭一般大眾最常使用的關鍵字，如「XX系課程」、「XX系出路」這兩類關鍵字。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這些頁面的詳細內容將在下面幾頁中繼續進行介紹。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4" name="Google Shape;624;p81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內容規劃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5" name="Google Shape;625;p81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93C47D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2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1" name="Google Shape;631;p82"/>
          <p:cNvSpPr txBox="1"/>
          <p:nvPr/>
        </p:nvSpPr>
        <p:spPr>
          <a:xfrm>
            <a:off x="668655" y="1980248"/>
            <a:ext cx="7772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2" name="Google Shape;632;p82"/>
          <p:cNvSpPr txBox="1"/>
          <p:nvPr>
            <p:ph idx="1" type="body"/>
          </p:nvPr>
        </p:nvSpPr>
        <p:spPr>
          <a:xfrm>
            <a:off x="700556" y="1062565"/>
            <a:ext cx="77724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大多數系所都有課程介紹的頁面，但是有以下幾點原則必須注意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Title/Description優化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建議Title：XX系課程地圖與介紹 - 東南科大XX系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建議Description：XX系的課程地圖。XX系從大一至大四皆有完整課程規劃，配合全校1131的畢業資格制度，與全台灣最先系統化推動全校全系實習機制，讓所有學生畢業完美銜接職場！</a:t>
            </a:r>
            <a:b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撰寫非圖片的文案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建議不要使用圖片或是PDF檔案下載的方式，需要把文字確實撰寫在網頁上。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3" name="Google Shape;633;p82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內容規劃 - 課程介紹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4" name="Google Shape;634;p82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93C47D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3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0" name="Google Shape;640;p83"/>
          <p:cNvSpPr txBox="1"/>
          <p:nvPr/>
        </p:nvSpPr>
        <p:spPr>
          <a:xfrm>
            <a:off x="668655" y="1980248"/>
            <a:ext cx="7772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1" name="Google Shape;641;p83"/>
          <p:cNvSpPr txBox="1"/>
          <p:nvPr>
            <p:ph idx="1" type="body"/>
          </p:nvPr>
        </p:nvSpPr>
        <p:spPr>
          <a:xfrm>
            <a:off x="700556" y="1062565"/>
            <a:ext cx="77724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建議在每個系所的網站都可以介紹系所的相關出路，可以遵循以下步驟來完成頁面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優化Title/Description：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b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	建議Title：XX系出路有什麼 - 畢業學長姐分享 - 東南科大XX系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建議Description：想知道XX系的出路有什麼嗎？讓東南科大XX系的學長姐來告訴你，東南科大XX系蒐集歷屆學長姐畢業後在職場打拼的相關資料，告訴您XX系畢業後能找到的好頭路！</a:t>
            </a:r>
            <a:b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AutoNum type="arabicPeriod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規劃以下內容：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畢業後學長姐流向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進入職場的學長姐多是進入哪個類型的產業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工作職位多是哪個類型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平均薪資水平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175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icrosoft JhengHei"/>
              <a:buChar char="•"/>
            </a:pPr>
            <a:r>
              <a:rPr lang="zh-TW" sz="1400">
                <a:solidFill>
                  <a:srgbClr val="4343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優秀學長姐的工作介紹</a:t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2" name="Google Shape;642;p83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內容規劃 - 出路</a:t>
            </a:r>
            <a:endParaRPr b="1" i="0" sz="2500" u="none" cap="none" strike="noStrike">
              <a:solidFill>
                <a:srgbClr val="F8F2D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3" name="Google Shape;643;p83"/>
          <p:cNvSpPr/>
          <p:nvPr/>
        </p:nvSpPr>
        <p:spPr>
          <a:xfrm>
            <a:off x="7558583" y="15727"/>
            <a:ext cx="899707" cy="814342"/>
          </a:xfrm>
          <a:prstGeom prst="flowChartOffpageConnector">
            <a:avLst/>
          </a:prstGeom>
          <a:solidFill>
            <a:srgbClr val="93C47D"/>
          </a:solidFill>
          <a:ln cap="flat" cmpd="sng" w="9525">
            <a:solidFill>
              <a:srgbClr val="98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4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Q&amp;A</a:t>
            </a:r>
            <a:endParaRPr b="1"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5"/>
          <p:cNvSpPr txBox="1"/>
          <p:nvPr>
            <p:ph type="ctrTitle"/>
          </p:nvPr>
        </p:nvSpPr>
        <p:spPr>
          <a:xfrm>
            <a:off x="0" y="3299386"/>
            <a:ext cx="91440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3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654" name="Google Shape;654;p85"/>
          <p:cNvSpPr/>
          <p:nvPr/>
        </p:nvSpPr>
        <p:spPr>
          <a:xfrm>
            <a:off x="35496" y="4149887"/>
            <a:ext cx="9144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讓我們共創好看、好用又好找的網站吧!!</a:t>
            </a:r>
            <a:endParaRPr b="1" sz="1600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55" name="Google Shape;65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7483" y="1709276"/>
            <a:ext cx="1654800" cy="16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/>
        </p:nvSpPr>
        <p:spPr>
          <a:xfrm>
            <a:off x="0" y="2845735"/>
            <a:ext cx="9144000" cy="110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SEO是什麼？</a:t>
            </a:r>
            <a:endParaRPr sz="4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7" name="Google Shape;237;p42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認識自然排名與搜尋排名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376" y="766325"/>
            <a:ext cx="5559250" cy="582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4" name="Google Shape;244;p43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搜尋引擎的原理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descr="C:\Users\harriz\Desktop\教材資料夾\ed1.jpg" id="245" name="Google Shape;24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08" y="1229784"/>
            <a:ext cx="8882400" cy="49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44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SEO作為一種行銷工具的特色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2" name="Google Shape;252;p44"/>
          <p:cNvSpPr txBox="1"/>
          <p:nvPr>
            <p:ph idx="1" type="body"/>
          </p:nvPr>
        </p:nvSpPr>
        <p:spPr>
          <a:xfrm>
            <a:off x="627150" y="2109925"/>
            <a:ext cx="7889700" cy="3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zh-TW" sz="2400">
                <a:solidFill>
                  <a:srgbClr val="000000"/>
                </a:solidFill>
              </a:rPr>
              <a:t>網路的使用歷程是複雜的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zh-TW" sz="2400">
                <a:solidFill>
                  <a:srgbClr val="000000"/>
                </a:solidFill>
              </a:rPr>
              <a:t>做SEO可以改善你的網站體質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zh-TW" sz="2400">
                <a:solidFill>
                  <a:srgbClr val="000000"/>
                </a:solidFill>
              </a:rPr>
              <a:t>SEO屬於長期有效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zh-TW" sz="2400">
                <a:solidFill>
                  <a:srgbClr val="000000"/>
                </a:solidFill>
              </a:rPr>
              <a:t>建立品牌形象、品牌權威度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/>
        </p:nvSpPr>
        <p:spPr>
          <a:xfrm>
            <a:off x="685800" y="15717"/>
            <a:ext cx="77724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8" name="Google Shape;258;p45"/>
          <p:cNvSpPr txBox="1"/>
          <p:nvPr>
            <p:ph type="title"/>
          </p:nvPr>
        </p:nvSpPr>
        <p:spPr>
          <a:xfrm>
            <a:off x="1269065" y="0"/>
            <a:ext cx="73212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</a:t>
            </a:r>
            <a:r>
              <a:rPr b="1" lang="zh-TW" sz="2500">
                <a:solidFill>
                  <a:srgbClr val="F8F2D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路的使用歷程是複雜的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59" name="Google Shape;2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525" y="1460727"/>
            <a:ext cx="7242950" cy="42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自訂設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